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601" r:id="rId2"/>
    <p:sldId id="817" r:id="rId3"/>
    <p:sldId id="766" r:id="rId4"/>
    <p:sldId id="821" r:id="rId5"/>
    <p:sldId id="757" r:id="rId6"/>
    <p:sldId id="818" r:id="rId7"/>
    <p:sldId id="824" r:id="rId8"/>
    <p:sldId id="822" r:id="rId9"/>
    <p:sldId id="823" r:id="rId10"/>
    <p:sldId id="816" r:id="rId11"/>
    <p:sldId id="820" r:id="rId12"/>
    <p:sldId id="813" r:id="rId13"/>
    <p:sldId id="825" r:id="rId14"/>
    <p:sldId id="814" r:id="rId15"/>
    <p:sldId id="826" r:id="rId16"/>
    <p:sldId id="763" r:id="rId17"/>
    <p:sldId id="827" r:id="rId18"/>
    <p:sldId id="807" r:id="rId19"/>
    <p:sldId id="808" r:id="rId20"/>
    <p:sldId id="809" r:id="rId21"/>
    <p:sldId id="761" r:id="rId22"/>
    <p:sldId id="762" r:id="rId23"/>
  </p:sldIdLst>
  <p:sldSz cx="9144000" cy="6858000" type="screen4x3"/>
  <p:notesSz cx="7315200" cy="96012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E1C631-A399-40B2-8806-E76FF87D7324}">
          <p14:sldIdLst>
            <p14:sldId id="601"/>
            <p14:sldId id="817"/>
            <p14:sldId id="766"/>
            <p14:sldId id="821"/>
            <p14:sldId id="757"/>
            <p14:sldId id="818"/>
          </p14:sldIdLst>
        </p14:section>
        <p14:section name="Untitled Section" id="{C30FEF5C-C1D2-40E5-ADAA-86F6B4066CDA}">
          <p14:sldIdLst>
            <p14:sldId id="824"/>
            <p14:sldId id="822"/>
          </p14:sldIdLst>
        </p14:section>
        <p14:section name="Untitled Section" id="{CE332ED3-A1E3-4747-BCEA-4FBD15443CB2}">
          <p14:sldIdLst>
            <p14:sldId id="823"/>
            <p14:sldId id="816"/>
            <p14:sldId id="820"/>
            <p14:sldId id="813"/>
            <p14:sldId id="825"/>
            <p14:sldId id="814"/>
            <p14:sldId id="826"/>
            <p14:sldId id="763"/>
            <p14:sldId id="827"/>
            <p14:sldId id="807"/>
            <p14:sldId id="808"/>
            <p14:sldId id="809"/>
            <p14:sldId id="761"/>
            <p14:sldId id="7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605"/>
    <a:srgbClr val="FF5050"/>
    <a:srgbClr val="CC00CC"/>
    <a:srgbClr val="FF0000"/>
    <a:srgbClr val="FF3300"/>
    <a:srgbClr val="FF7C80"/>
    <a:srgbClr val="FFFF00"/>
    <a:srgbClr val="FF9999"/>
    <a:srgbClr val="FF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86443"/>
  </p:normalViewPr>
  <p:slideViewPr>
    <p:cSldViewPr showGuides="1">
      <p:cViewPr varScale="1">
        <p:scale>
          <a:sx n="114" d="100"/>
          <a:sy n="114" d="100"/>
        </p:scale>
        <p:origin x="1386" y="108"/>
      </p:cViewPr>
      <p:guideLst>
        <p:guide orient="horz" pos="2234"/>
        <p:guide pos="2928"/>
      </p:guideLst>
    </p:cSldViewPr>
  </p:slideViewPr>
  <p:outlineViewPr>
    <p:cViewPr>
      <p:scale>
        <a:sx n="33" d="100"/>
        <a:sy n="33" d="100"/>
      </p:scale>
      <p:origin x="246" y="168"/>
    </p:cViewPr>
  </p:outlineViewPr>
  <p:notesTextViewPr>
    <p:cViewPr>
      <p:scale>
        <a:sx n="150" d="100"/>
        <a:sy n="15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976C5-E017-4013-B4D2-5CD232BEF210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0387C59-E7DE-41C5-A253-D82D326B9F57}">
      <dgm:prSet phldrT="[Text]" custT="1"/>
      <dgm:spPr/>
      <dgm:t>
        <a:bodyPr/>
        <a:lstStyle/>
        <a:p>
          <a:pPr algn="l"/>
          <a:r>
            <a:rPr lang="vi-VN" sz="1500" dirty="0" smtClean="0">
              <a:latin typeface="Calibri "/>
            </a:rPr>
            <a:t>A</a:t>
          </a:r>
          <a:r>
            <a:rPr lang="en-US" sz="1500" dirty="0" err="1" smtClean="0">
              <a:latin typeface="Calibri "/>
            </a:rPr>
            <a:t>ctively</a:t>
          </a:r>
          <a:r>
            <a:rPr lang="en-US" sz="1500" dirty="0" smtClean="0">
              <a:latin typeface="Calibri "/>
            </a:rPr>
            <a:t> creating </a:t>
          </a:r>
          <a:r>
            <a:rPr lang="vi-VN" sz="1500" dirty="0" smtClean="0">
              <a:latin typeface="Calibri "/>
            </a:rPr>
            <a:t>eDO, </a:t>
          </a:r>
          <a:r>
            <a:rPr lang="en-US" sz="1500" dirty="0" smtClean="0">
              <a:latin typeface="Calibri "/>
            </a:rPr>
            <a:t>e-Booking</a:t>
          </a:r>
          <a:r>
            <a:rPr lang="vi-VN" sz="1500" dirty="0" smtClean="0">
              <a:latin typeface="Calibri "/>
            </a:rPr>
            <a:t>, </a:t>
          </a:r>
          <a:r>
            <a:rPr lang="en-US" sz="1500" dirty="0" smtClean="0">
              <a:latin typeface="Calibri "/>
            </a:rPr>
            <a:t>creating</a:t>
          </a:r>
          <a:r>
            <a:rPr lang="vi-VN" sz="1500" dirty="0" smtClean="0">
              <a:latin typeface="Calibri "/>
            </a:rPr>
            <a:t> online import/export </a:t>
          </a:r>
          <a:r>
            <a:rPr lang="en-US" sz="1500" dirty="0" smtClean="0">
              <a:latin typeface="Calibri "/>
            </a:rPr>
            <a:t>note</a:t>
          </a:r>
          <a:r>
            <a:rPr lang="vi-VN" sz="1500" dirty="0" smtClean="0">
              <a:latin typeface="Calibri "/>
            </a:rPr>
            <a:t>, </a:t>
          </a:r>
          <a:r>
            <a:rPr lang="en-US" sz="1500" dirty="0" smtClean="0">
              <a:latin typeface="Calibri "/>
            </a:rPr>
            <a:t>online payment, etc.</a:t>
          </a:r>
          <a:r>
            <a:rPr lang="vi-VN" sz="1500" dirty="0" smtClean="0">
              <a:latin typeface="Calibri "/>
            </a:rPr>
            <a:t>)</a:t>
          </a:r>
          <a:endParaRPr lang="en-US" sz="1500" dirty="0">
            <a:latin typeface="Calibri "/>
          </a:endParaRPr>
        </a:p>
      </dgm:t>
    </dgm:pt>
    <dgm:pt modelId="{ECCCCE3B-107B-4149-A3D4-78725A1D7D71}" type="parTrans" cxnId="{8BC977A5-3134-400A-A39B-0FF0F2F807E1}">
      <dgm:prSet/>
      <dgm:spPr/>
      <dgm:t>
        <a:bodyPr/>
        <a:lstStyle/>
        <a:p>
          <a:endParaRPr lang="en-US"/>
        </a:p>
      </dgm:t>
    </dgm:pt>
    <dgm:pt modelId="{3215580D-0716-4085-B1D2-016A80E0DD49}" type="sibTrans" cxnId="{8BC977A5-3134-400A-A39B-0FF0F2F807E1}">
      <dgm:prSet/>
      <dgm:spPr/>
      <dgm:t>
        <a:bodyPr/>
        <a:lstStyle/>
        <a:p>
          <a:endParaRPr lang="en-US"/>
        </a:p>
      </dgm:t>
    </dgm:pt>
    <dgm:pt modelId="{3D2373A6-8B3A-448F-A6D1-267A913E0B2A}">
      <dgm:prSet phldrT="[Text]" custT="1"/>
      <dgm:spPr/>
      <dgm:t>
        <a:bodyPr/>
        <a:lstStyle/>
        <a:p>
          <a:r>
            <a:rPr kumimoji="0" lang="en-US" sz="1500" b="0" i="0" u="none" strike="noStrike" cap="none" normalizeH="0" baseline="0" dirty="0" smtClean="0">
              <a:ln/>
              <a:effectLst/>
              <a:latin typeface="Calibri "/>
              <a:cs typeface="Arial" charset="0"/>
            </a:rPr>
            <a:t>Minimize direct transactions</a:t>
          </a:r>
          <a:r>
            <a:rPr kumimoji="0" lang="vi-VN" sz="1500" b="0" i="0" u="none" strike="noStrike" cap="none" normalizeH="0" baseline="0" dirty="0" smtClean="0">
              <a:ln/>
              <a:effectLst/>
              <a:latin typeface="Calibri "/>
              <a:cs typeface="Arial" charset="0"/>
            </a:rPr>
            <a:t> (</a:t>
          </a:r>
          <a:r>
            <a:rPr kumimoji="0" lang="en-U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 "/>
              <a:cs typeface="Arial" charset="0"/>
            </a:rPr>
            <a:t>Ensure safety against Covid-19</a:t>
          </a:r>
          <a:r>
            <a:rPr kumimoji="0" lang="vi-VN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 "/>
              <a:cs typeface="Arial" charset="0"/>
            </a:rPr>
            <a:t>)</a:t>
          </a:r>
          <a:endParaRPr lang="en-US" sz="1500" dirty="0">
            <a:solidFill>
              <a:schemeClr val="bg1"/>
            </a:solidFill>
            <a:latin typeface="Calibri "/>
          </a:endParaRPr>
        </a:p>
      </dgm:t>
    </dgm:pt>
    <dgm:pt modelId="{F9676C28-F3EA-4A10-B8A1-F08A5A508887}" type="parTrans" cxnId="{6349FEE7-E586-4F52-8B5D-CE75C71F6DDC}">
      <dgm:prSet/>
      <dgm:spPr/>
      <dgm:t>
        <a:bodyPr/>
        <a:lstStyle/>
        <a:p>
          <a:endParaRPr lang="en-US"/>
        </a:p>
      </dgm:t>
    </dgm:pt>
    <dgm:pt modelId="{37AC4A5C-11D1-4ABD-8F89-0E638C9614AB}" type="sibTrans" cxnId="{6349FEE7-E586-4F52-8B5D-CE75C71F6DDC}">
      <dgm:prSet/>
      <dgm:spPr/>
      <dgm:t>
        <a:bodyPr/>
        <a:lstStyle/>
        <a:p>
          <a:endParaRPr lang="en-US"/>
        </a:p>
      </dgm:t>
    </dgm:pt>
    <dgm:pt modelId="{674B6D6A-51B3-4E54-AB26-F0D89D4A3510}">
      <dgm:prSet phldrT="[Text]" custT="1"/>
      <dgm:spPr/>
      <dgm:t>
        <a:bodyPr/>
        <a:lstStyle/>
        <a:p>
          <a:r>
            <a:rPr lang="en-US" sz="1500" b="0" i="0" smtClean="0">
              <a:effectLst/>
              <a:latin typeface="Calibri "/>
              <a:ea typeface="+mn-ea"/>
              <a:cs typeface="+mn-cs"/>
            </a:rPr>
            <a:t>Convenient transaction</a:t>
          </a:r>
          <a:endParaRPr lang="en-US" sz="1500">
            <a:latin typeface="Calibri "/>
          </a:endParaRPr>
        </a:p>
      </dgm:t>
    </dgm:pt>
    <dgm:pt modelId="{24625E01-7226-4FAE-B74B-EA7A5985CC9B}" type="parTrans" cxnId="{68F55289-34DB-4D75-84C1-B32C682CF9E1}">
      <dgm:prSet/>
      <dgm:spPr/>
      <dgm:t>
        <a:bodyPr/>
        <a:lstStyle/>
        <a:p>
          <a:endParaRPr lang="en-US"/>
        </a:p>
      </dgm:t>
    </dgm:pt>
    <dgm:pt modelId="{F134B5AC-A005-4917-B530-AA41C6089B36}" type="sibTrans" cxnId="{68F55289-34DB-4D75-84C1-B32C682CF9E1}">
      <dgm:prSet/>
      <dgm:spPr/>
      <dgm:t>
        <a:bodyPr/>
        <a:lstStyle/>
        <a:p>
          <a:endParaRPr lang="en-US"/>
        </a:p>
      </dgm:t>
    </dgm:pt>
    <dgm:pt modelId="{08862EF5-F1FD-4750-9E1B-9862E2924AB8}">
      <dgm:prSet phldrT="[Text]" custT="1"/>
      <dgm:spPr/>
      <dgm:t>
        <a:bodyPr/>
        <a:lstStyle/>
        <a:p>
          <a:pPr rtl="0"/>
          <a:r>
            <a:rPr kumimoji="0" lang="en-US" sz="1500" b="0" i="0" u="none" strike="noStrike" cap="none" normalizeH="0" baseline="0" dirty="0" smtClean="0">
              <a:ln/>
              <a:effectLst/>
              <a:latin typeface="Calibri "/>
              <a:cs typeface="Arial" charset="0"/>
            </a:rPr>
            <a:t>Protect the environment (saving paper)</a:t>
          </a:r>
          <a:endParaRPr lang="en-US" sz="1500" dirty="0">
            <a:latin typeface="Calibri "/>
          </a:endParaRPr>
        </a:p>
      </dgm:t>
    </dgm:pt>
    <dgm:pt modelId="{9C7446A4-D70B-4ACB-9E59-0B087C37DB39}" type="parTrans" cxnId="{B252EF46-0792-4948-9484-83386A279F17}">
      <dgm:prSet/>
      <dgm:spPr/>
      <dgm:t>
        <a:bodyPr/>
        <a:lstStyle/>
        <a:p>
          <a:endParaRPr lang="en-US"/>
        </a:p>
      </dgm:t>
    </dgm:pt>
    <dgm:pt modelId="{5CDF7B7A-8CFF-469B-BEF7-DF6BDCFE7E2C}" type="sibTrans" cxnId="{B252EF46-0792-4948-9484-83386A279F17}">
      <dgm:prSet/>
      <dgm:spPr/>
      <dgm:t>
        <a:bodyPr/>
        <a:lstStyle/>
        <a:p>
          <a:endParaRPr lang="en-US"/>
        </a:p>
      </dgm:t>
    </dgm:pt>
    <dgm:pt modelId="{69BBF310-A4BE-4813-8E97-9CD9D6F25A8F}">
      <dgm:prSet phldrT="[Text]" custT="1"/>
      <dgm:spPr/>
      <dgm:t>
        <a:bodyPr/>
        <a:lstStyle/>
        <a:p>
          <a:pPr rtl="0"/>
          <a:r>
            <a:rPr kumimoji="0" lang="en-US" sz="1500" b="0" i="0" u="none" strike="noStrike" cap="none" normalizeH="0" baseline="0" dirty="0" smtClean="0">
              <a:ln/>
              <a:effectLst/>
              <a:latin typeface="Calibri "/>
              <a:cs typeface="Arial" charset="0"/>
            </a:rPr>
            <a:t>Proudly being the first warehouse operator to use </a:t>
          </a:r>
          <a:r>
            <a:rPr kumimoji="0" lang="en-US" sz="1500" b="0" i="0" u="none" strike="noStrike" cap="none" normalizeH="0" baseline="0" dirty="0" err="1" smtClean="0">
              <a:ln/>
              <a:effectLst/>
              <a:latin typeface="Calibri "/>
              <a:cs typeface="Arial" charset="0"/>
            </a:rPr>
            <a:t>eDO</a:t>
          </a:r>
          <a:r>
            <a:rPr kumimoji="0" lang="en-US" sz="1500" b="0" i="0" u="none" strike="noStrike" cap="none" normalizeH="0" baseline="0" dirty="0" smtClean="0">
              <a:ln/>
              <a:effectLst/>
              <a:latin typeface="Calibri "/>
              <a:cs typeface="Arial" charset="0"/>
            </a:rPr>
            <a:t>/</a:t>
          </a:r>
          <a:r>
            <a:rPr kumimoji="0" lang="en-US" sz="1500" b="0" i="0" u="none" strike="noStrike" cap="none" normalizeH="0" baseline="0" dirty="0" err="1" smtClean="0">
              <a:ln/>
              <a:effectLst/>
              <a:latin typeface="Calibri "/>
              <a:cs typeface="Arial" charset="0"/>
            </a:rPr>
            <a:t>eBO</a:t>
          </a:r>
          <a:r>
            <a:rPr kumimoji="0" lang="en-US" sz="1500" b="0" i="0" u="none" strike="noStrike" cap="none" normalizeH="0" baseline="0" dirty="0" smtClean="0">
              <a:ln/>
              <a:effectLst/>
              <a:latin typeface="Calibri "/>
              <a:cs typeface="Arial" charset="0"/>
            </a:rPr>
            <a:t> in LCL delivery/receive in Vietnam.</a:t>
          </a:r>
          <a:r>
            <a:rPr kumimoji="0" lang="vi-VN" sz="1500" b="0" i="0" u="none" strike="noStrike" cap="none" normalizeH="0" baseline="0" dirty="0" smtClean="0">
              <a:ln/>
              <a:effectLst/>
              <a:latin typeface="Calibri "/>
              <a:cs typeface="Arial" charset="0"/>
            </a:rPr>
            <a:t> </a:t>
          </a:r>
          <a:endParaRPr lang="en-US" sz="1500" dirty="0">
            <a:latin typeface="Calibri "/>
          </a:endParaRPr>
        </a:p>
      </dgm:t>
    </dgm:pt>
    <dgm:pt modelId="{4738747A-3A2E-4748-90E6-2580EABA4402}" type="parTrans" cxnId="{9ABE03FF-BD0E-4689-9D80-2C7352E8616B}">
      <dgm:prSet/>
      <dgm:spPr/>
      <dgm:t>
        <a:bodyPr/>
        <a:lstStyle/>
        <a:p>
          <a:endParaRPr lang="en-US"/>
        </a:p>
      </dgm:t>
    </dgm:pt>
    <dgm:pt modelId="{B3FCF11C-A3F1-4C37-8B77-4820C315AF88}" type="sibTrans" cxnId="{9ABE03FF-BD0E-4689-9D80-2C7352E8616B}">
      <dgm:prSet/>
      <dgm:spPr/>
      <dgm:t>
        <a:bodyPr/>
        <a:lstStyle/>
        <a:p>
          <a:endParaRPr lang="en-US"/>
        </a:p>
      </dgm:t>
    </dgm:pt>
    <dgm:pt modelId="{E016770A-2EA0-4BB6-A505-E22679EE8D7C}">
      <dgm:prSet phldrT="[Text]" custT="1"/>
      <dgm:spPr/>
      <dgm:t>
        <a:bodyPr/>
        <a:lstStyle/>
        <a:p>
          <a:pPr algn="l"/>
          <a:r>
            <a:rPr lang="vi-VN" sz="1500" dirty="0" smtClean="0">
              <a:latin typeface="Calibri "/>
            </a:rPr>
            <a:t>Saving cost</a:t>
          </a:r>
          <a:r>
            <a:rPr lang="en-US" sz="1500" dirty="0" smtClean="0">
              <a:latin typeface="Calibri "/>
            </a:rPr>
            <a:t>s</a:t>
          </a:r>
          <a:r>
            <a:rPr lang="vi-VN" sz="1500" dirty="0" smtClean="0">
              <a:latin typeface="Calibri "/>
            </a:rPr>
            <a:t> &amp; time</a:t>
          </a:r>
          <a:endParaRPr lang="en-US" sz="1500" dirty="0">
            <a:latin typeface="Calibri "/>
          </a:endParaRPr>
        </a:p>
      </dgm:t>
    </dgm:pt>
    <dgm:pt modelId="{A53253C3-A39E-4EFE-9227-AF81A1E1E5CB}" type="parTrans" cxnId="{96372560-72DE-4EEA-B475-080A047F7ECF}">
      <dgm:prSet/>
      <dgm:spPr/>
      <dgm:t>
        <a:bodyPr/>
        <a:lstStyle/>
        <a:p>
          <a:endParaRPr lang="en-US"/>
        </a:p>
      </dgm:t>
    </dgm:pt>
    <dgm:pt modelId="{4D4D157F-149B-4FB7-A6E3-24AA7A5F7514}" type="sibTrans" cxnId="{96372560-72DE-4EEA-B475-080A047F7ECF}">
      <dgm:prSet/>
      <dgm:spPr/>
      <dgm:t>
        <a:bodyPr/>
        <a:lstStyle/>
        <a:p>
          <a:endParaRPr lang="en-US"/>
        </a:p>
      </dgm:t>
    </dgm:pt>
    <dgm:pt modelId="{6131A3BA-FFBB-45A3-8608-14E6D622ACCA}" type="pres">
      <dgm:prSet presAssocID="{91E976C5-E017-4013-B4D2-5CD232BEF2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A427113-7BC7-4D77-8961-F43683D905B4}" type="pres">
      <dgm:prSet presAssocID="{91E976C5-E017-4013-B4D2-5CD232BEF210}" presName="Name1" presStyleCnt="0"/>
      <dgm:spPr/>
    </dgm:pt>
    <dgm:pt modelId="{8DD2B4D8-4C24-423F-A8C5-3B3F89864341}" type="pres">
      <dgm:prSet presAssocID="{91E976C5-E017-4013-B4D2-5CD232BEF210}" presName="cycle" presStyleCnt="0"/>
      <dgm:spPr/>
    </dgm:pt>
    <dgm:pt modelId="{16DE392F-8DD1-4EA4-B0C3-AF521F35218D}" type="pres">
      <dgm:prSet presAssocID="{91E976C5-E017-4013-B4D2-5CD232BEF210}" presName="srcNode" presStyleLbl="node1" presStyleIdx="0" presStyleCnt="6"/>
      <dgm:spPr/>
    </dgm:pt>
    <dgm:pt modelId="{2508CFD9-BCB8-4CEE-971B-BF2971B8DA18}" type="pres">
      <dgm:prSet presAssocID="{91E976C5-E017-4013-B4D2-5CD232BEF210}" presName="conn" presStyleLbl="parChTrans1D2" presStyleIdx="0" presStyleCnt="1"/>
      <dgm:spPr/>
      <dgm:t>
        <a:bodyPr/>
        <a:lstStyle/>
        <a:p>
          <a:endParaRPr lang="en-US"/>
        </a:p>
      </dgm:t>
    </dgm:pt>
    <dgm:pt modelId="{770A6ECA-B4C7-4E24-9B28-D1D6BFB3A073}" type="pres">
      <dgm:prSet presAssocID="{91E976C5-E017-4013-B4D2-5CD232BEF210}" presName="extraNode" presStyleLbl="node1" presStyleIdx="0" presStyleCnt="6"/>
      <dgm:spPr/>
    </dgm:pt>
    <dgm:pt modelId="{01BFC0AA-31C5-431D-BB7E-4EA2F0134B86}" type="pres">
      <dgm:prSet presAssocID="{91E976C5-E017-4013-B4D2-5CD232BEF210}" presName="dstNode" presStyleLbl="node1" presStyleIdx="0" presStyleCnt="6"/>
      <dgm:spPr/>
    </dgm:pt>
    <dgm:pt modelId="{B3B28935-0EDA-4EA7-BB48-B729FC31B08B}" type="pres">
      <dgm:prSet presAssocID="{40387C59-E7DE-41C5-A253-D82D326B9F5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6E7FF-D5D5-4A5A-813C-2DB6DBEC3016}" type="pres">
      <dgm:prSet presAssocID="{40387C59-E7DE-41C5-A253-D82D326B9F57}" presName="accent_1" presStyleCnt="0"/>
      <dgm:spPr/>
    </dgm:pt>
    <dgm:pt modelId="{5C39A86B-E1E5-40CA-8DC0-C037D30B1571}" type="pres">
      <dgm:prSet presAssocID="{40387C59-E7DE-41C5-A253-D82D326B9F57}" presName="accentRepeatNode" presStyleLbl="solidFgAcc1" presStyleIdx="0" presStyleCnt="6"/>
      <dgm:spPr/>
    </dgm:pt>
    <dgm:pt modelId="{9B7CCEE9-673D-43E4-B0CA-8F9EB0863ACF}" type="pres">
      <dgm:prSet presAssocID="{E016770A-2EA0-4BB6-A505-E22679EE8D7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5BDEB-0D41-4466-8FEF-8275B791B8DE}" type="pres">
      <dgm:prSet presAssocID="{E016770A-2EA0-4BB6-A505-E22679EE8D7C}" presName="accent_2" presStyleCnt="0"/>
      <dgm:spPr/>
    </dgm:pt>
    <dgm:pt modelId="{309E1927-646A-47D3-8552-8A18FE05609B}" type="pres">
      <dgm:prSet presAssocID="{E016770A-2EA0-4BB6-A505-E22679EE8D7C}" presName="accentRepeatNode" presStyleLbl="solidFgAcc1" presStyleIdx="1" presStyleCnt="6"/>
      <dgm:spPr/>
    </dgm:pt>
    <dgm:pt modelId="{188319C0-E9A2-45EF-ABE2-DD0529657A8B}" type="pres">
      <dgm:prSet presAssocID="{3D2373A6-8B3A-448F-A6D1-267A913E0B2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A5BDE-036F-49E6-96DA-D42E277B8891}" type="pres">
      <dgm:prSet presAssocID="{3D2373A6-8B3A-448F-A6D1-267A913E0B2A}" presName="accent_3" presStyleCnt="0"/>
      <dgm:spPr/>
    </dgm:pt>
    <dgm:pt modelId="{449CC01B-05C7-4C1E-B2D3-661CFED5244F}" type="pres">
      <dgm:prSet presAssocID="{3D2373A6-8B3A-448F-A6D1-267A913E0B2A}" presName="accentRepeatNode" presStyleLbl="solidFgAcc1" presStyleIdx="2" presStyleCnt="6"/>
      <dgm:spPr/>
    </dgm:pt>
    <dgm:pt modelId="{2C7C86D6-9AD7-4371-B803-B41BC2DA47F9}" type="pres">
      <dgm:prSet presAssocID="{674B6D6A-51B3-4E54-AB26-F0D89D4A351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D3793-47D8-4572-A54D-5BE90FAEA0E7}" type="pres">
      <dgm:prSet presAssocID="{674B6D6A-51B3-4E54-AB26-F0D89D4A3510}" presName="accent_4" presStyleCnt="0"/>
      <dgm:spPr/>
    </dgm:pt>
    <dgm:pt modelId="{031A066F-8719-4CC8-9D09-C2766AB4ACFF}" type="pres">
      <dgm:prSet presAssocID="{674B6D6A-51B3-4E54-AB26-F0D89D4A3510}" presName="accentRepeatNode" presStyleLbl="solidFgAcc1" presStyleIdx="3" presStyleCnt="6"/>
      <dgm:spPr/>
    </dgm:pt>
    <dgm:pt modelId="{17CE6FE0-BB52-4F5D-ACC8-6AE1E89E5D99}" type="pres">
      <dgm:prSet presAssocID="{08862EF5-F1FD-4750-9E1B-9862E2924AB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78E14-B160-486F-B904-D3561751C59E}" type="pres">
      <dgm:prSet presAssocID="{08862EF5-F1FD-4750-9E1B-9862E2924AB8}" presName="accent_5" presStyleCnt="0"/>
      <dgm:spPr/>
    </dgm:pt>
    <dgm:pt modelId="{BD39585C-7B79-40F8-867B-F891742B1F1E}" type="pres">
      <dgm:prSet presAssocID="{08862EF5-F1FD-4750-9E1B-9862E2924AB8}" presName="accentRepeatNode" presStyleLbl="solidFgAcc1" presStyleIdx="4" presStyleCnt="6"/>
      <dgm:spPr/>
    </dgm:pt>
    <dgm:pt modelId="{3FC5A080-6C79-4A30-874A-63309C4AB7CA}" type="pres">
      <dgm:prSet presAssocID="{69BBF310-A4BE-4813-8E97-9CD9D6F25A8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9F872-B88C-42A1-8498-85BD8267401A}" type="pres">
      <dgm:prSet presAssocID="{69BBF310-A4BE-4813-8E97-9CD9D6F25A8F}" presName="accent_6" presStyleCnt="0"/>
      <dgm:spPr/>
    </dgm:pt>
    <dgm:pt modelId="{1C8A68EB-B50D-4835-8006-8698189E9A55}" type="pres">
      <dgm:prSet presAssocID="{69BBF310-A4BE-4813-8E97-9CD9D6F25A8F}" presName="accentRepeatNode" presStyleLbl="solidFgAcc1" presStyleIdx="5" presStyleCnt="6"/>
      <dgm:spPr/>
    </dgm:pt>
  </dgm:ptLst>
  <dgm:cxnLst>
    <dgm:cxn modelId="{B252EF46-0792-4948-9484-83386A279F17}" srcId="{91E976C5-E017-4013-B4D2-5CD232BEF210}" destId="{08862EF5-F1FD-4750-9E1B-9862E2924AB8}" srcOrd="4" destOrd="0" parTransId="{9C7446A4-D70B-4ACB-9E59-0B087C37DB39}" sibTransId="{5CDF7B7A-8CFF-469B-BEF7-DF6BDCFE7E2C}"/>
    <dgm:cxn modelId="{8BC977A5-3134-400A-A39B-0FF0F2F807E1}" srcId="{91E976C5-E017-4013-B4D2-5CD232BEF210}" destId="{40387C59-E7DE-41C5-A253-D82D326B9F57}" srcOrd="0" destOrd="0" parTransId="{ECCCCE3B-107B-4149-A3D4-78725A1D7D71}" sibTransId="{3215580D-0716-4085-B1D2-016A80E0DD49}"/>
    <dgm:cxn modelId="{20C01CF1-C33F-4C19-B290-140DF7065545}" type="presOf" srcId="{69BBF310-A4BE-4813-8E97-9CD9D6F25A8F}" destId="{3FC5A080-6C79-4A30-874A-63309C4AB7CA}" srcOrd="0" destOrd="0" presId="urn:microsoft.com/office/officeart/2008/layout/VerticalCurvedList"/>
    <dgm:cxn modelId="{1DB4715B-3CC4-45BB-8D1B-8C9A705A9415}" type="presOf" srcId="{08862EF5-F1FD-4750-9E1B-9862E2924AB8}" destId="{17CE6FE0-BB52-4F5D-ACC8-6AE1E89E5D99}" srcOrd="0" destOrd="0" presId="urn:microsoft.com/office/officeart/2008/layout/VerticalCurvedList"/>
    <dgm:cxn modelId="{0F4EAD27-25FE-4F5F-89AF-564891E4ED7A}" type="presOf" srcId="{674B6D6A-51B3-4E54-AB26-F0D89D4A3510}" destId="{2C7C86D6-9AD7-4371-B803-B41BC2DA47F9}" srcOrd="0" destOrd="0" presId="urn:microsoft.com/office/officeart/2008/layout/VerticalCurvedList"/>
    <dgm:cxn modelId="{BE9F9CE5-CA8D-4265-92CC-C51951418C2B}" type="presOf" srcId="{40387C59-E7DE-41C5-A253-D82D326B9F57}" destId="{B3B28935-0EDA-4EA7-BB48-B729FC31B08B}" srcOrd="0" destOrd="0" presId="urn:microsoft.com/office/officeart/2008/layout/VerticalCurvedList"/>
    <dgm:cxn modelId="{E204A5D5-649A-49C8-A78F-687CB5B0C5DA}" type="presOf" srcId="{3215580D-0716-4085-B1D2-016A80E0DD49}" destId="{2508CFD9-BCB8-4CEE-971B-BF2971B8DA18}" srcOrd="0" destOrd="0" presId="urn:microsoft.com/office/officeart/2008/layout/VerticalCurvedList"/>
    <dgm:cxn modelId="{43EEDFE6-9CAF-426E-90AB-8779EEEE7F37}" type="presOf" srcId="{E016770A-2EA0-4BB6-A505-E22679EE8D7C}" destId="{9B7CCEE9-673D-43E4-B0CA-8F9EB0863ACF}" srcOrd="0" destOrd="0" presId="urn:microsoft.com/office/officeart/2008/layout/VerticalCurvedList"/>
    <dgm:cxn modelId="{96372560-72DE-4EEA-B475-080A047F7ECF}" srcId="{91E976C5-E017-4013-B4D2-5CD232BEF210}" destId="{E016770A-2EA0-4BB6-A505-E22679EE8D7C}" srcOrd="1" destOrd="0" parTransId="{A53253C3-A39E-4EFE-9227-AF81A1E1E5CB}" sibTransId="{4D4D157F-149B-4FB7-A6E3-24AA7A5F7514}"/>
    <dgm:cxn modelId="{C8FD2F9C-96D1-4E2D-AD11-C724396244F8}" type="presOf" srcId="{91E976C5-E017-4013-B4D2-5CD232BEF210}" destId="{6131A3BA-FFBB-45A3-8608-14E6D622ACCA}" srcOrd="0" destOrd="0" presId="urn:microsoft.com/office/officeart/2008/layout/VerticalCurvedList"/>
    <dgm:cxn modelId="{9ABE03FF-BD0E-4689-9D80-2C7352E8616B}" srcId="{91E976C5-E017-4013-B4D2-5CD232BEF210}" destId="{69BBF310-A4BE-4813-8E97-9CD9D6F25A8F}" srcOrd="5" destOrd="0" parTransId="{4738747A-3A2E-4748-90E6-2580EABA4402}" sibTransId="{B3FCF11C-A3F1-4C37-8B77-4820C315AF88}"/>
    <dgm:cxn modelId="{68F55289-34DB-4D75-84C1-B32C682CF9E1}" srcId="{91E976C5-E017-4013-B4D2-5CD232BEF210}" destId="{674B6D6A-51B3-4E54-AB26-F0D89D4A3510}" srcOrd="3" destOrd="0" parTransId="{24625E01-7226-4FAE-B74B-EA7A5985CC9B}" sibTransId="{F134B5AC-A005-4917-B530-AA41C6089B36}"/>
    <dgm:cxn modelId="{0253C3EE-E20B-4055-A948-FD0E2B0C5711}" type="presOf" srcId="{3D2373A6-8B3A-448F-A6D1-267A913E0B2A}" destId="{188319C0-E9A2-45EF-ABE2-DD0529657A8B}" srcOrd="0" destOrd="0" presId="urn:microsoft.com/office/officeart/2008/layout/VerticalCurvedList"/>
    <dgm:cxn modelId="{6349FEE7-E586-4F52-8B5D-CE75C71F6DDC}" srcId="{91E976C5-E017-4013-B4D2-5CD232BEF210}" destId="{3D2373A6-8B3A-448F-A6D1-267A913E0B2A}" srcOrd="2" destOrd="0" parTransId="{F9676C28-F3EA-4A10-B8A1-F08A5A508887}" sibTransId="{37AC4A5C-11D1-4ABD-8F89-0E638C9614AB}"/>
    <dgm:cxn modelId="{58235896-4C77-4703-975F-0E6E87DBCA88}" type="presParOf" srcId="{6131A3BA-FFBB-45A3-8608-14E6D622ACCA}" destId="{9A427113-7BC7-4D77-8961-F43683D905B4}" srcOrd="0" destOrd="0" presId="urn:microsoft.com/office/officeart/2008/layout/VerticalCurvedList"/>
    <dgm:cxn modelId="{917240CA-C32F-48D3-9103-440514F6AA40}" type="presParOf" srcId="{9A427113-7BC7-4D77-8961-F43683D905B4}" destId="{8DD2B4D8-4C24-423F-A8C5-3B3F89864341}" srcOrd="0" destOrd="0" presId="urn:microsoft.com/office/officeart/2008/layout/VerticalCurvedList"/>
    <dgm:cxn modelId="{CCDEEC48-CA02-408E-B275-F6CBE2A28DA2}" type="presParOf" srcId="{8DD2B4D8-4C24-423F-A8C5-3B3F89864341}" destId="{16DE392F-8DD1-4EA4-B0C3-AF521F35218D}" srcOrd="0" destOrd="0" presId="urn:microsoft.com/office/officeart/2008/layout/VerticalCurvedList"/>
    <dgm:cxn modelId="{A88B6C46-F7E1-4E68-97B7-2B9F9BAC60BF}" type="presParOf" srcId="{8DD2B4D8-4C24-423F-A8C5-3B3F89864341}" destId="{2508CFD9-BCB8-4CEE-971B-BF2971B8DA18}" srcOrd="1" destOrd="0" presId="urn:microsoft.com/office/officeart/2008/layout/VerticalCurvedList"/>
    <dgm:cxn modelId="{88926AF6-F196-483C-9E1F-D1363C2B8012}" type="presParOf" srcId="{8DD2B4D8-4C24-423F-A8C5-3B3F89864341}" destId="{770A6ECA-B4C7-4E24-9B28-D1D6BFB3A073}" srcOrd="2" destOrd="0" presId="urn:microsoft.com/office/officeart/2008/layout/VerticalCurvedList"/>
    <dgm:cxn modelId="{078AE432-DE77-4D83-AB02-42E124964C78}" type="presParOf" srcId="{8DD2B4D8-4C24-423F-A8C5-3B3F89864341}" destId="{01BFC0AA-31C5-431D-BB7E-4EA2F0134B86}" srcOrd="3" destOrd="0" presId="urn:microsoft.com/office/officeart/2008/layout/VerticalCurvedList"/>
    <dgm:cxn modelId="{B1390C20-C790-4C96-95B9-DFE515648916}" type="presParOf" srcId="{9A427113-7BC7-4D77-8961-F43683D905B4}" destId="{B3B28935-0EDA-4EA7-BB48-B729FC31B08B}" srcOrd="1" destOrd="0" presId="urn:microsoft.com/office/officeart/2008/layout/VerticalCurvedList"/>
    <dgm:cxn modelId="{F8CAED83-EF6B-40E2-8FA4-29059ACB32D2}" type="presParOf" srcId="{9A427113-7BC7-4D77-8961-F43683D905B4}" destId="{9936E7FF-D5D5-4A5A-813C-2DB6DBEC3016}" srcOrd="2" destOrd="0" presId="urn:microsoft.com/office/officeart/2008/layout/VerticalCurvedList"/>
    <dgm:cxn modelId="{C45A5106-4DBB-4FE9-9D51-EC577CE127E0}" type="presParOf" srcId="{9936E7FF-D5D5-4A5A-813C-2DB6DBEC3016}" destId="{5C39A86B-E1E5-40CA-8DC0-C037D30B1571}" srcOrd="0" destOrd="0" presId="urn:microsoft.com/office/officeart/2008/layout/VerticalCurvedList"/>
    <dgm:cxn modelId="{2F105335-E13C-4C8B-8A6F-BFC495DB2150}" type="presParOf" srcId="{9A427113-7BC7-4D77-8961-F43683D905B4}" destId="{9B7CCEE9-673D-43E4-B0CA-8F9EB0863ACF}" srcOrd="3" destOrd="0" presId="urn:microsoft.com/office/officeart/2008/layout/VerticalCurvedList"/>
    <dgm:cxn modelId="{73D13FDE-0D98-405C-ACB6-498BA936A16A}" type="presParOf" srcId="{9A427113-7BC7-4D77-8961-F43683D905B4}" destId="{7315BDEB-0D41-4466-8FEF-8275B791B8DE}" srcOrd="4" destOrd="0" presId="urn:microsoft.com/office/officeart/2008/layout/VerticalCurvedList"/>
    <dgm:cxn modelId="{DA42FF94-FDE2-4AFA-B5E2-F23A2E8AFAEC}" type="presParOf" srcId="{7315BDEB-0D41-4466-8FEF-8275B791B8DE}" destId="{309E1927-646A-47D3-8552-8A18FE05609B}" srcOrd="0" destOrd="0" presId="urn:microsoft.com/office/officeart/2008/layout/VerticalCurvedList"/>
    <dgm:cxn modelId="{4DA456B3-A98E-4631-BC30-18910A15B826}" type="presParOf" srcId="{9A427113-7BC7-4D77-8961-F43683D905B4}" destId="{188319C0-E9A2-45EF-ABE2-DD0529657A8B}" srcOrd="5" destOrd="0" presId="urn:microsoft.com/office/officeart/2008/layout/VerticalCurvedList"/>
    <dgm:cxn modelId="{A4BA4F18-0F29-435A-884A-04038E5AA3DC}" type="presParOf" srcId="{9A427113-7BC7-4D77-8961-F43683D905B4}" destId="{09FA5BDE-036F-49E6-96DA-D42E277B8891}" srcOrd="6" destOrd="0" presId="urn:microsoft.com/office/officeart/2008/layout/VerticalCurvedList"/>
    <dgm:cxn modelId="{0F67742A-F110-4932-89AA-C734D6D26EA9}" type="presParOf" srcId="{09FA5BDE-036F-49E6-96DA-D42E277B8891}" destId="{449CC01B-05C7-4C1E-B2D3-661CFED5244F}" srcOrd="0" destOrd="0" presId="urn:microsoft.com/office/officeart/2008/layout/VerticalCurvedList"/>
    <dgm:cxn modelId="{B3C8005C-9D34-457A-8915-0B677B47A390}" type="presParOf" srcId="{9A427113-7BC7-4D77-8961-F43683D905B4}" destId="{2C7C86D6-9AD7-4371-B803-B41BC2DA47F9}" srcOrd="7" destOrd="0" presId="urn:microsoft.com/office/officeart/2008/layout/VerticalCurvedList"/>
    <dgm:cxn modelId="{1FDDEFBF-8BD4-4DF1-99CC-D45B2542C85F}" type="presParOf" srcId="{9A427113-7BC7-4D77-8961-F43683D905B4}" destId="{779D3793-47D8-4572-A54D-5BE90FAEA0E7}" srcOrd="8" destOrd="0" presId="urn:microsoft.com/office/officeart/2008/layout/VerticalCurvedList"/>
    <dgm:cxn modelId="{8EF5316D-D654-4557-93C0-6067EA0F022E}" type="presParOf" srcId="{779D3793-47D8-4572-A54D-5BE90FAEA0E7}" destId="{031A066F-8719-4CC8-9D09-C2766AB4ACFF}" srcOrd="0" destOrd="0" presId="urn:microsoft.com/office/officeart/2008/layout/VerticalCurvedList"/>
    <dgm:cxn modelId="{8CF91BFC-C5D9-423F-8666-6E63F4013B07}" type="presParOf" srcId="{9A427113-7BC7-4D77-8961-F43683D905B4}" destId="{17CE6FE0-BB52-4F5D-ACC8-6AE1E89E5D99}" srcOrd="9" destOrd="0" presId="urn:microsoft.com/office/officeart/2008/layout/VerticalCurvedList"/>
    <dgm:cxn modelId="{DCED7370-0277-40FB-AC4E-8BDA195806F9}" type="presParOf" srcId="{9A427113-7BC7-4D77-8961-F43683D905B4}" destId="{18A78E14-B160-486F-B904-D3561751C59E}" srcOrd="10" destOrd="0" presId="urn:microsoft.com/office/officeart/2008/layout/VerticalCurvedList"/>
    <dgm:cxn modelId="{8FE3B37F-2259-4169-87D3-BF9F3F67A36E}" type="presParOf" srcId="{18A78E14-B160-486F-B904-D3561751C59E}" destId="{BD39585C-7B79-40F8-867B-F891742B1F1E}" srcOrd="0" destOrd="0" presId="urn:microsoft.com/office/officeart/2008/layout/VerticalCurvedList"/>
    <dgm:cxn modelId="{38D623B2-7233-4982-B3E2-41167EF7D2C9}" type="presParOf" srcId="{9A427113-7BC7-4D77-8961-F43683D905B4}" destId="{3FC5A080-6C79-4A30-874A-63309C4AB7CA}" srcOrd="11" destOrd="0" presId="urn:microsoft.com/office/officeart/2008/layout/VerticalCurvedList"/>
    <dgm:cxn modelId="{CAA008A5-2CB7-437E-B582-1AF543847462}" type="presParOf" srcId="{9A427113-7BC7-4D77-8961-F43683D905B4}" destId="{B6D9F872-B88C-42A1-8498-85BD8267401A}" srcOrd="12" destOrd="0" presId="urn:microsoft.com/office/officeart/2008/layout/VerticalCurvedList"/>
    <dgm:cxn modelId="{1F049387-DAC5-4F5A-9375-184CDDFE0362}" type="presParOf" srcId="{B6D9F872-B88C-42A1-8498-85BD8267401A}" destId="{1C8A68EB-B50D-4835-8006-8698189E9A5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8CFD9-BCB8-4CEE-971B-BF2971B8DA18}">
      <dsp:nvSpPr>
        <dsp:cNvPr id="0" name=""/>
        <dsp:cNvSpPr/>
      </dsp:nvSpPr>
      <dsp:spPr>
        <a:xfrm>
          <a:off x="-4851934" y="-743569"/>
          <a:ext cx="5778824" cy="5778824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28935-0EDA-4EA7-BB48-B729FC31B08B}">
      <dsp:nvSpPr>
        <dsp:cNvPr id="0" name=""/>
        <dsp:cNvSpPr/>
      </dsp:nvSpPr>
      <dsp:spPr>
        <a:xfrm>
          <a:off x="345923" y="226000"/>
          <a:ext cx="6046369" cy="45182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63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500" kern="1200" dirty="0" smtClean="0">
              <a:latin typeface="Calibri "/>
            </a:rPr>
            <a:t>A</a:t>
          </a:r>
          <a:r>
            <a:rPr lang="en-US" sz="1500" kern="1200" dirty="0" err="1" smtClean="0">
              <a:latin typeface="Calibri "/>
            </a:rPr>
            <a:t>ctively</a:t>
          </a:r>
          <a:r>
            <a:rPr lang="en-US" sz="1500" kern="1200" dirty="0" smtClean="0">
              <a:latin typeface="Calibri "/>
            </a:rPr>
            <a:t> creating </a:t>
          </a:r>
          <a:r>
            <a:rPr lang="vi-VN" sz="1500" kern="1200" dirty="0" smtClean="0">
              <a:latin typeface="Calibri "/>
            </a:rPr>
            <a:t>eDO, </a:t>
          </a:r>
          <a:r>
            <a:rPr lang="en-US" sz="1500" kern="1200" dirty="0" smtClean="0">
              <a:latin typeface="Calibri "/>
            </a:rPr>
            <a:t>e-Booking</a:t>
          </a:r>
          <a:r>
            <a:rPr lang="vi-VN" sz="1500" kern="1200" dirty="0" smtClean="0">
              <a:latin typeface="Calibri "/>
            </a:rPr>
            <a:t>, </a:t>
          </a:r>
          <a:r>
            <a:rPr lang="en-US" sz="1500" kern="1200" dirty="0" smtClean="0">
              <a:latin typeface="Calibri "/>
            </a:rPr>
            <a:t>creating</a:t>
          </a:r>
          <a:r>
            <a:rPr lang="vi-VN" sz="1500" kern="1200" dirty="0" smtClean="0">
              <a:latin typeface="Calibri "/>
            </a:rPr>
            <a:t> online import/export </a:t>
          </a:r>
          <a:r>
            <a:rPr lang="en-US" sz="1500" kern="1200" dirty="0" smtClean="0">
              <a:latin typeface="Calibri "/>
            </a:rPr>
            <a:t>note</a:t>
          </a:r>
          <a:r>
            <a:rPr lang="vi-VN" sz="1500" kern="1200" dirty="0" smtClean="0">
              <a:latin typeface="Calibri "/>
            </a:rPr>
            <a:t>, </a:t>
          </a:r>
          <a:r>
            <a:rPr lang="en-US" sz="1500" kern="1200" dirty="0" smtClean="0">
              <a:latin typeface="Calibri "/>
            </a:rPr>
            <a:t>online payment, etc.</a:t>
          </a:r>
          <a:r>
            <a:rPr lang="vi-VN" sz="1500" kern="1200" dirty="0" smtClean="0">
              <a:latin typeface="Calibri "/>
            </a:rPr>
            <a:t>)</a:t>
          </a:r>
          <a:endParaRPr lang="en-US" sz="1500" kern="1200" dirty="0">
            <a:latin typeface="Calibri "/>
          </a:endParaRPr>
        </a:p>
      </dsp:txBody>
      <dsp:txXfrm>
        <a:off x="345923" y="226000"/>
        <a:ext cx="6046369" cy="451828"/>
      </dsp:txXfrm>
    </dsp:sp>
    <dsp:sp modelId="{5C39A86B-E1E5-40CA-8DC0-C037D30B1571}">
      <dsp:nvSpPr>
        <dsp:cNvPr id="0" name=""/>
        <dsp:cNvSpPr/>
      </dsp:nvSpPr>
      <dsp:spPr>
        <a:xfrm>
          <a:off x="63530" y="169521"/>
          <a:ext cx="564785" cy="564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CCEE9-673D-43E4-B0CA-8F9EB0863ACF}">
      <dsp:nvSpPr>
        <dsp:cNvPr id="0" name=""/>
        <dsp:cNvSpPr/>
      </dsp:nvSpPr>
      <dsp:spPr>
        <a:xfrm>
          <a:off x="717583" y="903657"/>
          <a:ext cx="5674709" cy="45182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94100"/>
                <a:satOff val="-2759"/>
                <a:lumOff val="14147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94100"/>
                <a:satOff val="-2759"/>
                <a:lumOff val="14147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94100"/>
                <a:satOff val="-2759"/>
                <a:lumOff val="141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63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500" kern="1200" dirty="0" smtClean="0">
              <a:latin typeface="Calibri "/>
            </a:rPr>
            <a:t>Saving cost</a:t>
          </a:r>
          <a:r>
            <a:rPr lang="en-US" sz="1500" kern="1200" dirty="0" smtClean="0">
              <a:latin typeface="Calibri "/>
            </a:rPr>
            <a:t>s</a:t>
          </a:r>
          <a:r>
            <a:rPr lang="vi-VN" sz="1500" kern="1200" dirty="0" smtClean="0">
              <a:latin typeface="Calibri "/>
            </a:rPr>
            <a:t> &amp; time</a:t>
          </a:r>
          <a:endParaRPr lang="en-US" sz="1500" kern="1200" dirty="0">
            <a:latin typeface="Calibri "/>
          </a:endParaRPr>
        </a:p>
      </dsp:txBody>
      <dsp:txXfrm>
        <a:off x="717583" y="903657"/>
        <a:ext cx="5674709" cy="451828"/>
      </dsp:txXfrm>
    </dsp:sp>
    <dsp:sp modelId="{309E1927-646A-47D3-8552-8A18FE05609B}">
      <dsp:nvSpPr>
        <dsp:cNvPr id="0" name=""/>
        <dsp:cNvSpPr/>
      </dsp:nvSpPr>
      <dsp:spPr>
        <a:xfrm>
          <a:off x="435190" y="847178"/>
          <a:ext cx="564785" cy="564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94100"/>
              <a:satOff val="-2759"/>
              <a:lumOff val="14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319C0-E9A2-45EF-ABE2-DD0529657A8B}">
      <dsp:nvSpPr>
        <dsp:cNvPr id="0" name=""/>
        <dsp:cNvSpPr/>
      </dsp:nvSpPr>
      <dsp:spPr>
        <a:xfrm>
          <a:off x="887533" y="1581314"/>
          <a:ext cx="5504758" cy="45182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188200"/>
                <a:satOff val="-5517"/>
                <a:lumOff val="28293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188200"/>
                <a:satOff val="-5517"/>
                <a:lumOff val="28293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188200"/>
                <a:satOff val="-5517"/>
                <a:lumOff val="282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63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500" b="0" i="0" u="none" strike="noStrike" kern="1200" cap="none" normalizeH="0" baseline="0" dirty="0" smtClean="0">
              <a:ln/>
              <a:effectLst/>
              <a:latin typeface="Calibri "/>
              <a:cs typeface="Arial" charset="0"/>
            </a:rPr>
            <a:t>Minimize direct transactions</a:t>
          </a:r>
          <a:r>
            <a:rPr kumimoji="0" lang="vi-VN" sz="1500" b="0" i="0" u="none" strike="noStrike" kern="1200" cap="none" normalizeH="0" baseline="0" dirty="0" smtClean="0">
              <a:ln/>
              <a:effectLst/>
              <a:latin typeface="Calibri "/>
              <a:cs typeface="Arial" charset="0"/>
            </a:rPr>
            <a:t> (</a:t>
          </a:r>
          <a:r>
            <a:rPr kumimoji="0" lang="en-US" sz="15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 "/>
              <a:cs typeface="Arial" charset="0"/>
            </a:rPr>
            <a:t>Ensure safety against Covid-19</a:t>
          </a:r>
          <a:r>
            <a:rPr kumimoji="0" lang="vi-VN" sz="15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 "/>
              <a:cs typeface="Arial" charset="0"/>
            </a:rPr>
            <a:t>)</a:t>
          </a:r>
          <a:endParaRPr lang="en-US" sz="1500" kern="1200" dirty="0">
            <a:solidFill>
              <a:schemeClr val="bg1"/>
            </a:solidFill>
            <a:latin typeface="Calibri "/>
          </a:endParaRPr>
        </a:p>
      </dsp:txBody>
      <dsp:txXfrm>
        <a:off x="887533" y="1581314"/>
        <a:ext cx="5504758" cy="451828"/>
      </dsp:txXfrm>
    </dsp:sp>
    <dsp:sp modelId="{449CC01B-05C7-4C1E-B2D3-661CFED5244F}">
      <dsp:nvSpPr>
        <dsp:cNvPr id="0" name=""/>
        <dsp:cNvSpPr/>
      </dsp:nvSpPr>
      <dsp:spPr>
        <a:xfrm>
          <a:off x="605141" y="1524835"/>
          <a:ext cx="564785" cy="564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88200"/>
              <a:satOff val="-5517"/>
              <a:lumOff val="282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C86D6-9AD7-4371-B803-B41BC2DA47F9}">
      <dsp:nvSpPr>
        <dsp:cNvPr id="0" name=""/>
        <dsp:cNvSpPr/>
      </dsp:nvSpPr>
      <dsp:spPr>
        <a:xfrm>
          <a:off x="887533" y="2258542"/>
          <a:ext cx="5504758" cy="45182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282301"/>
                <a:satOff val="-8276"/>
                <a:lumOff val="4244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282301"/>
                <a:satOff val="-8276"/>
                <a:lumOff val="4244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282301"/>
                <a:satOff val="-8276"/>
                <a:lumOff val="424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63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smtClean="0">
              <a:effectLst/>
              <a:latin typeface="Calibri "/>
              <a:ea typeface="+mn-ea"/>
              <a:cs typeface="+mn-cs"/>
            </a:rPr>
            <a:t>Convenient transaction</a:t>
          </a:r>
          <a:endParaRPr lang="en-US" sz="1500" kern="1200">
            <a:latin typeface="Calibri "/>
          </a:endParaRPr>
        </a:p>
      </dsp:txBody>
      <dsp:txXfrm>
        <a:off x="887533" y="2258542"/>
        <a:ext cx="5504758" cy="451828"/>
      </dsp:txXfrm>
    </dsp:sp>
    <dsp:sp modelId="{031A066F-8719-4CC8-9D09-C2766AB4ACFF}">
      <dsp:nvSpPr>
        <dsp:cNvPr id="0" name=""/>
        <dsp:cNvSpPr/>
      </dsp:nvSpPr>
      <dsp:spPr>
        <a:xfrm>
          <a:off x="605141" y="2202063"/>
          <a:ext cx="564785" cy="564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282301"/>
              <a:satOff val="-8276"/>
              <a:lumOff val="424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E6FE0-BB52-4F5D-ACC8-6AE1E89E5D99}">
      <dsp:nvSpPr>
        <dsp:cNvPr id="0" name=""/>
        <dsp:cNvSpPr/>
      </dsp:nvSpPr>
      <dsp:spPr>
        <a:xfrm>
          <a:off x="717583" y="2936199"/>
          <a:ext cx="5674709" cy="45182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188200"/>
                <a:satOff val="-5517"/>
                <a:lumOff val="28293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188200"/>
                <a:satOff val="-5517"/>
                <a:lumOff val="28293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188200"/>
                <a:satOff val="-5517"/>
                <a:lumOff val="282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639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500" b="0" i="0" u="none" strike="noStrike" kern="1200" cap="none" normalizeH="0" baseline="0" dirty="0" smtClean="0">
              <a:ln/>
              <a:effectLst/>
              <a:latin typeface="Calibri "/>
              <a:cs typeface="Arial" charset="0"/>
            </a:rPr>
            <a:t>Protect the environment (saving paper)</a:t>
          </a:r>
          <a:endParaRPr lang="en-US" sz="1500" kern="1200" dirty="0">
            <a:latin typeface="Calibri "/>
          </a:endParaRPr>
        </a:p>
      </dsp:txBody>
      <dsp:txXfrm>
        <a:off x="717583" y="2936199"/>
        <a:ext cx="5674709" cy="451828"/>
      </dsp:txXfrm>
    </dsp:sp>
    <dsp:sp modelId="{BD39585C-7B79-40F8-867B-F891742B1F1E}">
      <dsp:nvSpPr>
        <dsp:cNvPr id="0" name=""/>
        <dsp:cNvSpPr/>
      </dsp:nvSpPr>
      <dsp:spPr>
        <a:xfrm>
          <a:off x="435190" y="2879720"/>
          <a:ext cx="564785" cy="564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188200"/>
              <a:satOff val="-5517"/>
              <a:lumOff val="282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5A080-6C79-4A30-874A-63309C4AB7CA}">
      <dsp:nvSpPr>
        <dsp:cNvPr id="0" name=""/>
        <dsp:cNvSpPr/>
      </dsp:nvSpPr>
      <dsp:spPr>
        <a:xfrm>
          <a:off x="345923" y="3613856"/>
          <a:ext cx="6046369" cy="451828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94100"/>
                <a:satOff val="-2759"/>
                <a:lumOff val="14147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94100"/>
                <a:satOff val="-2759"/>
                <a:lumOff val="14147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94100"/>
                <a:satOff val="-2759"/>
                <a:lumOff val="141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639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500" b="0" i="0" u="none" strike="noStrike" kern="1200" cap="none" normalizeH="0" baseline="0" dirty="0" smtClean="0">
              <a:ln/>
              <a:effectLst/>
              <a:latin typeface="Calibri "/>
              <a:cs typeface="Arial" charset="0"/>
            </a:rPr>
            <a:t>Proudly being the first warehouse operator to use </a:t>
          </a:r>
          <a:r>
            <a:rPr kumimoji="0" lang="en-US" sz="1500" b="0" i="0" u="none" strike="noStrike" kern="1200" cap="none" normalizeH="0" baseline="0" dirty="0" err="1" smtClean="0">
              <a:ln/>
              <a:effectLst/>
              <a:latin typeface="Calibri "/>
              <a:cs typeface="Arial" charset="0"/>
            </a:rPr>
            <a:t>eDO</a:t>
          </a:r>
          <a:r>
            <a:rPr kumimoji="0" lang="en-US" sz="1500" b="0" i="0" u="none" strike="noStrike" kern="1200" cap="none" normalizeH="0" baseline="0" dirty="0" smtClean="0">
              <a:ln/>
              <a:effectLst/>
              <a:latin typeface="Calibri "/>
              <a:cs typeface="Arial" charset="0"/>
            </a:rPr>
            <a:t>/</a:t>
          </a:r>
          <a:r>
            <a:rPr kumimoji="0" lang="en-US" sz="1500" b="0" i="0" u="none" strike="noStrike" kern="1200" cap="none" normalizeH="0" baseline="0" dirty="0" err="1" smtClean="0">
              <a:ln/>
              <a:effectLst/>
              <a:latin typeface="Calibri "/>
              <a:cs typeface="Arial" charset="0"/>
            </a:rPr>
            <a:t>eBO</a:t>
          </a:r>
          <a:r>
            <a:rPr kumimoji="0" lang="en-US" sz="1500" b="0" i="0" u="none" strike="noStrike" kern="1200" cap="none" normalizeH="0" baseline="0" dirty="0" smtClean="0">
              <a:ln/>
              <a:effectLst/>
              <a:latin typeface="Calibri "/>
              <a:cs typeface="Arial" charset="0"/>
            </a:rPr>
            <a:t> in LCL delivery/receive in Vietnam.</a:t>
          </a:r>
          <a:r>
            <a:rPr kumimoji="0" lang="vi-VN" sz="1500" b="0" i="0" u="none" strike="noStrike" kern="1200" cap="none" normalizeH="0" baseline="0" dirty="0" smtClean="0">
              <a:ln/>
              <a:effectLst/>
              <a:latin typeface="Calibri "/>
              <a:cs typeface="Arial" charset="0"/>
            </a:rPr>
            <a:t> </a:t>
          </a:r>
          <a:endParaRPr lang="en-US" sz="1500" kern="1200" dirty="0">
            <a:latin typeface="Calibri "/>
          </a:endParaRPr>
        </a:p>
      </dsp:txBody>
      <dsp:txXfrm>
        <a:off x="345923" y="3613856"/>
        <a:ext cx="6046369" cy="451828"/>
      </dsp:txXfrm>
    </dsp:sp>
    <dsp:sp modelId="{1C8A68EB-B50D-4835-8006-8698189E9A55}">
      <dsp:nvSpPr>
        <dsp:cNvPr id="0" name=""/>
        <dsp:cNvSpPr/>
      </dsp:nvSpPr>
      <dsp:spPr>
        <a:xfrm>
          <a:off x="63530" y="3557377"/>
          <a:ext cx="564785" cy="564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94100"/>
              <a:satOff val="-2759"/>
              <a:lumOff val="14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t" anchorCtr="0" compatLnSpc="1"/>
          <a:lstStyle>
            <a:lvl1pPr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t" anchorCtr="0" compatLnSpc="1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2EDEF5-5D73-4754-ADC6-D1AF3CFB004F}" type="datetimeFigureOut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8"/>
          </a:xfrm>
          <a:prstGeom prst="rect">
            <a:avLst/>
          </a:prstGeom>
        </p:spPr>
        <p:txBody>
          <a:bodyPr vert="horz" lIns="96662" tIns="48331" rIns="96662" bIns="48331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b" anchorCtr="0" compatLnSpc="1"/>
          <a:lstStyle>
            <a:lvl1pPr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b" anchorCtr="0" compatLnSpc="1"/>
          <a:lstStyle>
            <a:lvl1pPr algn="r">
              <a:defRPr sz="13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B8549-8182-470A-A7FA-FF5D03FC3A2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>
            <a:noFill/>
          </a:ln>
        </p:spPr>
        <p:txBody>
          <a:bodyPr wrap="square" lIns="96662" tIns="48331" rIns="96662" bIns="48331" anchor="t" anchorCtr="0"/>
          <a:lstStyle/>
          <a:p>
            <a:pPr lvl="0"/>
            <a:endParaRPr lang="vi-VN" altLang="en-US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2" tIns="48331" rIns="96662" bIns="48331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sz="1300">
                <a:latin typeface="Arial" panose="020B0604020202020204" pitchFamily="34" charset="0"/>
              </a:rPr>
              <a:t>6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15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>
            <a:noFill/>
          </a:ln>
        </p:spPr>
        <p:txBody>
          <a:bodyPr wrap="square" lIns="96662" tIns="48331" rIns="96662" bIns="48331" anchor="t" anchorCtr="0"/>
          <a:lstStyle/>
          <a:p>
            <a:pPr lvl="0"/>
            <a:endParaRPr lang="vi-VN" alt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2" tIns="48331" rIns="96662" bIns="48331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sz="1300">
                <a:latin typeface="Arial" panose="020B0604020202020204" pitchFamily="34" charset="0"/>
              </a:rPr>
              <a:t>15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70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300">
                <a:solidFill>
                  <a:srgbClr val="000000"/>
                </a:solidFill>
              </a:rPr>
              <a:t>18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>
            <a:noFill/>
          </a:ln>
        </p:spPr>
        <p:txBody>
          <a:bodyPr wrap="square" lIns="96662" tIns="48331" rIns="96662" bIns="48331" anchor="t" anchorCtr="0"/>
          <a:lstStyle/>
          <a:p>
            <a:pPr lvl="0"/>
            <a:endParaRPr lang="vi-VN" altLang="en-US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2" tIns="48331" rIns="96662" bIns="48331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sz="1300">
                <a:latin typeface="Arial" panose="020B0604020202020204" pitchFamily="34" charset="0"/>
              </a:rPr>
              <a:t>7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5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>
            <a:noFill/>
          </a:ln>
        </p:spPr>
        <p:txBody>
          <a:bodyPr wrap="square" lIns="96662" tIns="48331" rIns="96662" bIns="48331" anchor="t" anchorCtr="0"/>
          <a:lstStyle/>
          <a:p>
            <a:pPr lvl="0"/>
            <a:endParaRPr lang="vi-VN" altLang="en-US"/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2" tIns="48331" rIns="96662" bIns="48331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sz="1300">
                <a:latin typeface="Arial" panose="020B0604020202020204" pitchFamily="34" charset="0"/>
              </a:rPr>
              <a:t>8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5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>
            <a:noFill/>
          </a:ln>
        </p:spPr>
        <p:txBody>
          <a:bodyPr wrap="square" lIns="96662" tIns="48331" rIns="96662" bIns="48331" anchor="t" anchorCtr="0"/>
          <a:lstStyle/>
          <a:p>
            <a:pPr lvl="0"/>
            <a:endParaRPr lang="vi-VN" altLang="en-US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2" tIns="48331" rIns="96662" bIns="48331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sz="1300">
                <a:latin typeface="Arial" panose="020B0604020202020204" pitchFamily="34" charset="0"/>
              </a:rPr>
              <a:t>9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5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>
            <a:noFill/>
          </a:ln>
        </p:spPr>
        <p:txBody>
          <a:bodyPr wrap="square" lIns="96662" tIns="48331" rIns="96662" bIns="48331" anchor="t" anchorCtr="0"/>
          <a:lstStyle/>
          <a:p>
            <a:pPr lvl="0"/>
            <a:endParaRPr lang="vi-VN" altLang="en-US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2" tIns="48331" rIns="96662" bIns="48331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sz="1300">
                <a:latin typeface="Arial" panose="020B0604020202020204" pitchFamily="34" charset="0"/>
              </a:rPr>
              <a:t>10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3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>
            <a:noFill/>
          </a:ln>
        </p:spPr>
        <p:txBody>
          <a:bodyPr wrap="square" lIns="96662" tIns="48331" rIns="96662" bIns="48331" anchor="t" anchorCtr="0"/>
          <a:lstStyle/>
          <a:p>
            <a:pPr lvl="0"/>
            <a:endParaRPr lang="vi-VN" altLang="en-US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2" tIns="48331" rIns="96662" bIns="48331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sz="1300">
                <a:latin typeface="Arial" panose="020B0604020202020204" pitchFamily="34" charset="0"/>
              </a:rPr>
              <a:t>11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8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>
            <a:noFill/>
          </a:ln>
        </p:spPr>
        <p:txBody>
          <a:bodyPr wrap="square" lIns="96662" tIns="48331" rIns="96662" bIns="48331" anchor="t" anchorCtr="0"/>
          <a:lstStyle/>
          <a:p>
            <a:pPr lvl="0"/>
            <a:endParaRPr lang="vi-VN" altLang="en-US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2" tIns="48331" rIns="96662" bIns="48331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sz="1300">
                <a:latin typeface="Arial" panose="020B0604020202020204" pitchFamily="34" charset="0"/>
              </a:rPr>
              <a:t>12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39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58C5C9-9AFB-4B5C-AF4F-51546298730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8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>
            <a:noFill/>
          </a:ln>
        </p:spPr>
        <p:txBody>
          <a:bodyPr wrap="square" lIns="96662" tIns="48331" rIns="96662" bIns="48331" anchor="t" anchorCtr="0"/>
          <a:lstStyle/>
          <a:p>
            <a:pPr lvl="0"/>
            <a:endParaRPr lang="vi-VN" altLang="en-US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lIns="96662" tIns="48331" rIns="96662" bIns="48331"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sz="1300">
                <a:latin typeface="Arial" panose="020B0604020202020204" pitchFamily="34" charset="0"/>
              </a:rPr>
              <a:t>14</a:t>
            </a:fld>
            <a:endParaRPr lang="en-US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NP-Powerpoint-insidep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20" y="4762500"/>
            <a:ext cx="915232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88D15B-69F1-433D-AF7B-76B5F154280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471CE1-3354-4330-AB3E-EF522DA7CB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20EBA-4F22-4D2E-BC63-43B5DC566D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1CDFB-95C5-4E93-AA8D-81E2060F01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20EBA-4F22-4D2E-BC63-43B5DC566D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1CDFB-95C5-4E93-AA8D-81E2060F01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19EE6C-D594-4076-96CA-C65EC85918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E8CFF5-C271-4BB4-9B54-2F71F996CEF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20EBA-4F22-4D2E-BC63-43B5DC566D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1CDFB-95C5-4E93-AA8D-81E2060F01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20EBA-4F22-4D2E-BC63-43B5DC566D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1CDFB-95C5-4E93-AA8D-81E2060F01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20EBA-4F22-4D2E-BC63-43B5DC566D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1CDFB-95C5-4E93-AA8D-81E2060F01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20EBA-4F22-4D2E-BC63-43B5DC566D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1CDFB-95C5-4E93-AA8D-81E2060F01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3E34C-B30E-4E36-9D9B-209C3F5637A0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Saigon Newport Holding Company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C9DEF-16AF-44AD-B3AC-C5176936EF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20EBA-4F22-4D2E-BC63-43B5DC566D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1CDFB-95C5-4E93-AA8D-81E2060F01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20EBA-4F22-4D2E-BC63-43B5DC566D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1CDFB-95C5-4E93-AA8D-81E2060F01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20EBA-4F22-4D2E-BC63-43B5DC566D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41CDFB-95C5-4E93-AA8D-81E2060F01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web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fif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5613"/>
            <a:ext cx="9144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09600"/>
            <a:ext cx="9144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915988"/>
            <a:ext cx="9144000" cy="1588"/>
          </a:xfrm>
          <a:prstGeom prst="line">
            <a:avLst/>
          </a:prstGeom>
          <a:ln cap="sq">
            <a:solidFill>
              <a:schemeClr val="tx2">
                <a:lumMod val="20000"/>
                <a:lumOff val="8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33400"/>
            <a:ext cx="9144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 cap="sq">
            <a:solidFill>
              <a:schemeClr val="tx2">
                <a:lumMod val="20000"/>
                <a:lumOff val="8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  <a:ln cap="sq">
            <a:solidFill>
              <a:schemeClr val="tx2">
                <a:lumMod val="20000"/>
                <a:lumOff val="8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89013"/>
            <a:ext cx="9144000" cy="1588"/>
          </a:xfrm>
          <a:prstGeom prst="line">
            <a:avLst/>
          </a:prstGeom>
          <a:ln cap="sq">
            <a:solidFill>
              <a:schemeClr val="tx2">
                <a:lumMod val="20000"/>
                <a:lumOff val="8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1141413"/>
            <a:ext cx="9144000" cy="1588"/>
          </a:xfrm>
          <a:prstGeom prst="line">
            <a:avLst/>
          </a:prstGeom>
          <a:ln cap="sq">
            <a:solidFill>
              <a:schemeClr val="tx2">
                <a:lumMod val="20000"/>
                <a:lumOff val="8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376476"/>
            <a:ext cx="8686800" cy="800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600" b="1" kern="1200" cap="none" spc="50" normalizeH="0" baseline="0" noProof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Franko" pitchFamily="2" charset="0"/>
                <a:ea typeface="+mn-ea"/>
                <a:cs typeface="+mn-cs"/>
              </a:rPr>
              <a:t>SAIGON NEWPORT CORPORATION</a:t>
            </a:r>
          </a:p>
        </p:txBody>
      </p:sp>
      <p:sp>
        <p:nvSpPr>
          <p:cNvPr id="6157" name="TextBox 52"/>
          <p:cNvSpPr txBox="1"/>
          <p:nvPr/>
        </p:nvSpPr>
        <p:spPr>
          <a:xfrm>
            <a:off x="0" y="6034088"/>
            <a:ext cx="9144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2013</a:t>
            </a:r>
          </a:p>
        </p:txBody>
      </p:sp>
      <p:pic>
        <p:nvPicPr>
          <p:cNvPr id="6158" name="Picture 5" descr="SNP-Powerpoint-cover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53975"/>
            <a:ext cx="9637712" cy="691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itle 1"/>
          <p:cNvSpPr txBox="1"/>
          <p:nvPr/>
        </p:nvSpPr>
        <p:spPr bwMode="auto">
          <a:xfrm>
            <a:off x="228600" y="2214880"/>
            <a:ext cx="5562600" cy="2439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18288" bIns="0" anchor="ctr" anchorCtr="0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vi-VN" altLang="en-US" sz="3600" kern="1200" cap="none" spc="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lt"/>
              </a:rPr>
              <a:t>WELCOME </a:t>
            </a:r>
            <a:r>
              <a:rPr lang="vi-V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lt"/>
              </a:rPr>
              <a:t>TO </a:t>
            </a:r>
            <a:r>
              <a:rPr lang="vi-VN" alt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lt"/>
              </a:rPr>
              <a:t>TAN CANG WAREHOUSING JSC</a:t>
            </a:r>
          </a:p>
        </p:txBody>
      </p:sp>
      <p:pic>
        <p:nvPicPr>
          <p:cNvPr id="616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85" y="2055495"/>
            <a:ext cx="3098800" cy="2840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17" descr="ee052d0c-7e59-4fc3-aea1-d878599a09cd_Logo-TCWarehous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885" y="1115060"/>
            <a:ext cx="3098800" cy="956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379835"/>
            <a:ext cx="2219255" cy="5478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78879" y="1455730"/>
            <a:ext cx="2219255" cy="5402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SAFETY for cargos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Handle with best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Control by CCTV system and patrol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Security commitment</a:t>
            </a:r>
          </a:p>
          <a:p>
            <a:pPr algn="ctr"/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4557758" y="1911100"/>
            <a:ext cx="2219255" cy="4946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36636" y="1531625"/>
            <a:ext cx="2307364" cy="532210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-9669"/>
            <a:ext cx="9144000" cy="2603824"/>
            <a:chOff x="0" y="-9669"/>
            <a:chExt cx="9144000" cy="3109916"/>
          </a:xfrm>
          <a:solidFill>
            <a:schemeClr val="bg1"/>
          </a:solidFill>
        </p:grpSpPr>
        <p:sp>
          <p:nvSpPr>
            <p:cNvPr id="12" name="Round Same Side Corner Rectangle 11"/>
            <p:cNvSpPr/>
            <p:nvPr/>
          </p:nvSpPr>
          <p:spPr>
            <a:xfrm flipV="1">
              <a:off x="0" y="-9669"/>
              <a:ext cx="9144000" cy="2352745"/>
            </a:xfrm>
            <a:prstGeom prst="round2Same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flipV="1">
              <a:off x="549565" y="2341297"/>
              <a:ext cx="1214320" cy="758950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flipV="1">
              <a:off x="7380115" y="2341297"/>
              <a:ext cx="1214320" cy="758950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flipV="1">
              <a:off x="5107323" y="2341297"/>
              <a:ext cx="1214320" cy="758950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flipV="1">
              <a:off x="2826415" y="2341297"/>
              <a:ext cx="1214320" cy="758950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lowchart: Document 27"/>
          <p:cNvSpPr/>
          <p:nvPr/>
        </p:nvSpPr>
        <p:spPr>
          <a:xfrm flipH="1">
            <a:off x="0" y="-18114"/>
            <a:ext cx="9144000" cy="1008144"/>
          </a:xfrm>
          <a:prstGeom prst="flowChartDocumen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ocument 26"/>
          <p:cNvSpPr/>
          <p:nvPr/>
        </p:nvSpPr>
        <p:spPr>
          <a:xfrm>
            <a:off x="0" y="-18113"/>
            <a:ext cx="9144000" cy="1014654"/>
          </a:xfrm>
          <a:prstGeom prst="flowChartDocumen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194552"/>
            <a:ext cx="91440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000" b="1" kern="1200" normalizeH="0" baseline="0" noProof="0">
                <a:ln w="22225">
                  <a:solidFill>
                    <a:srgbClr val="F99605"/>
                  </a:solidFill>
                  <a:prstDash val="solid"/>
                </a:ln>
                <a:solidFill>
                  <a:srgbClr val="F9960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ADVANTAGES OF </a:t>
            </a:r>
            <a:r>
              <a:rPr kumimoji="0" lang="en-US" sz="3000" b="1" kern="1200" normalizeH="0" baseline="0" noProof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CAT LAI’S WAREHOUSE </a:t>
            </a:r>
          </a:p>
        </p:txBody>
      </p:sp>
      <p:sp>
        <p:nvSpPr>
          <p:cNvPr id="19" name="Oval 18"/>
          <p:cNvSpPr/>
          <p:nvPr/>
        </p:nvSpPr>
        <p:spPr>
          <a:xfrm>
            <a:off x="2910001" y="1097075"/>
            <a:ext cx="227685" cy="2276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09384" y="1102137"/>
            <a:ext cx="227685" cy="2276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78444" y="1102139"/>
            <a:ext cx="227685" cy="2276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0" y="2701200"/>
            <a:ext cx="671770" cy="39892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39856" y="3258708"/>
            <a:ext cx="2033738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&amp; time saving:</a:t>
            </a:r>
          </a:p>
          <a:p>
            <a:pPr marL="406400" lvl="0" indent="-160338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WHS is located inside Cat Lai </a:t>
            </a:r>
            <a:r>
              <a:rPr lang="en-US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Terminal, 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 time &amp; cost for clients. </a:t>
            </a:r>
          </a:p>
          <a:p>
            <a:pPr marL="406400" lvl="0" indent="-160338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Cut-off time is shortened compared to other ICDs outside the port</a:t>
            </a:r>
            <a:r>
              <a:rPr lang="vi-VN" altLang="en-US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i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44" y="2594155"/>
            <a:ext cx="816014" cy="6122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10" y="2641768"/>
            <a:ext cx="545345" cy="54534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924516" y="3252923"/>
            <a:ext cx="1579931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WHS staff</a:t>
            </a:r>
            <a:r>
              <a:rPr lang="vi-VN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well trained &amp; skillful.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43771" y="3206358"/>
            <a:ext cx="175775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Updated WMS,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helping customers save time, costs, ensure safety against Covid-19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epidemic.</a:t>
            </a:r>
            <a:endParaRPr lang="en-US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85" y="2701200"/>
            <a:ext cx="404624" cy="4046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9" r="85652"/>
          <a:stretch/>
        </p:blipFill>
        <p:spPr>
          <a:xfrm>
            <a:off x="3967462" y="763260"/>
            <a:ext cx="1180589" cy="116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Oval 42"/>
          <p:cNvSpPr/>
          <p:nvPr/>
        </p:nvSpPr>
        <p:spPr>
          <a:xfrm>
            <a:off x="5983708" y="1102138"/>
            <a:ext cx="227685" cy="22768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2978205" y="203673"/>
            <a:ext cx="915878" cy="915878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2215" y="4778024"/>
            <a:ext cx="855883" cy="855883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7512" y="5169026"/>
            <a:ext cx="1409406" cy="1409406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915675" y="772675"/>
            <a:ext cx="6754655" cy="523675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6" descr="C:\Users\Public.TCIS-SIC\Desktop\ANH DA PHOTOSHOP\FILE DA XU LY PHOTOSHOP\CONG C CAT LAI-RE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403" y="2973630"/>
            <a:ext cx="6040580" cy="3567065"/>
          </a:xfrm>
          <a:prstGeom prst="round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Oval 26"/>
          <p:cNvSpPr/>
          <p:nvPr/>
        </p:nvSpPr>
        <p:spPr>
          <a:xfrm>
            <a:off x="3585365" y="849180"/>
            <a:ext cx="476408" cy="476408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5985" y="1531625"/>
            <a:ext cx="4477805" cy="1169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500" b="1" kern="1200" normalizeH="0" baseline="0" noProof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ADVANTAGES OF </a:t>
            </a:r>
            <a:endParaRPr kumimoji="0" lang="en-US" sz="3500" b="1" kern="1200" normalizeH="0" baseline="0" noProof="0" smtClean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500" b="1" kern="1200" normalizeH="0" baseline="0" noProof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CAT </a:t>
            </a:r>
            <a:r>
              <a:rPr kumimoji="0" lang="en-US" sz="3500" b="1" kern="1200" normalizeH="0" baseline="0" noProof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LAI’S WAREHOUSE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40711" y="816051"/>
            <a:ext cx="224583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" panose="05000000000000000000" pitchFamily="2" charset="2"/>
              <a:buChar char="§"/>
              <a:tabLst>
                <a:tab pos="290195" algn="l"/>
              </a:tabLst>
              <a:defRPr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new built with modern design and well-equipped.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" panose="05000000000000000000" pitchFamily="2" charset="2"/>
              <a:buChar char="§"/>
              <a:tabLst>
                <a:tab pos="290195" algn="l"/>
              </a:tabLst>
              <a:defRPr/>
            </a:pP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 C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4 lanes is put into operation specifically for trucks </a:t>
            </a: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15 MTs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help to reduce the traffic jam. </a:t>
            </a:r>
            <a:endParaRPr lang="en-US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" panose="05000000000000000000" pitchFamily="2" charset="2"/>
              <a:buChar char="§"/>
              <a:tabLst>
                <a:tab pos="290195" algn="l"/>
              </a:tabLst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various consolidators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WHS and it’s easy to co-load the cargoes.</a:t>
            </a:r>
          </a:p>
          <a:p>
            <a:pPr marL="285750" lvl="0" indent="-28575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" panose="05000000000000000000" pitchFamily="2" charset="2"/>
              <a:buChar char="§"/>
              <a:tabLst>
                <a:tab pos="290195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073262" y="497573"/>
            <a:ext cx="1162295" cy="550199"/>
            <a:chOff x="-14867" y="340965"/>
            <a:chExt cx="1162295" cy="550199"/>
          </a:xfrm>
        </p:grpSpPr>
        <p:grpSp>
          <p:nvGrpSpPr>
            <p:cNvPr id="29" name="Group 28"/>
            <p:cNvGrpSpPr/>
            <p:nvPr/>
          </p:nvGrpSpPr>
          <p:grpSpPr>
            <a:xfrm>
              <a:off x="-14867" y="340965"/>
              <a:ext cx="540263" cy="550199"/>
              <a:chOff x="7751322" y="6081763"/>
              <a:chExt cx="540263" cy="55019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7751322" y="6081763"/>
                <a:ext cx="533095" cy="75895"/>
                <a:chOff x="777250" y="0"/>
                <a:chExt cx="533095" cy="75895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754309" y="6237115"/>
                <a:ext cx="533095" cy="75895"/>
                <a:chOff x="777250" y="0"/>
                <a:chExt cx="533095" cy="75895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7754309" y="6396029"/>
                <a:ext cx="533095" cy="75895"/>
                <a:chOff x="777250" y="0"/>
                <a:chExt cx="533095" cy="75895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7758490" y="6556067"/>
                <a:ext cx="533095" cy="75895"/>
                <a:chOff x="777250" y="0"/>
                <a:chExt cx="533095" cy="75895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607165" y="340965"/>
              <a:ext cx="540263" cy="550199"/>
              <a:chOff x="7751322" y="6081763"/>
              <a:chExt cx="540263" cy="55019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751322" y="6081763"/>
                <a:ext cx="533095" cy="75895"/>
                <a:chOff x="777250" y="0"/>
                <a:chExt cx="533095" cy="75895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7754309" y="6237115"/>
                <a:ext cx="533095" cy="75895"/>
                <a:chOff x="777250" y="0"/>
                <a:chExt cx="533095" cy="75895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7754309" y="6396029"/>
                <a:ext cx="533095" cy="75895"/>
                <a:chOff x="777250" y="0"/>
                <a:chExt cx="533095" cy="75895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7758490" y="6556067"/>
                <a:ext cx="533095" cy="75895"/>
                <a:chOff x="777250" y="0"/>
                <a:chExt cx="533095" cy="75895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579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 flipV="1">
            <a:off x="0" y="5095982"/>
            <a:ext cx="9144000" cy="1762016"/>
          </a:xfrm>
          <a:prstGeom prst="flowChartDocumen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owchart: Document 131"/>
          <p:cNvSpPr/>
          <p:nvPr/>
        </p:nvSpPr>
        <p:spPr>
          <a:xfrm flipH="1" flipV="1">
            <a:off x="0" y="5837381"/>
            <a:ext cx="9144000" cy="1010683"/>
          </a:xfrm>
          <a:prstGeom prst="flowChartDocumen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33490" y="-39129"/>
            <a:ext cx="1162295" cy="1184928"/>
            <a:chOff x="8303049" y="4779823"/>
            <a:chExt cx="1162295" cy="1184928"/>
          </a:xfrm>
        </p:grpSpPr>
        <p:grpSp>
          <p:nvGrpSpPr>
            <p:cNvPr id="31" name="Group 30"/>
            <p:cNvGrpSpPr/>
            <p:nvPr/>
          </p:nvGrpSpPr>
          <p:grpSpPr>
            <a:xfrm>
              <a:off x="8303049" y="5414552"/>
              <a:ext cx="1162295" cy="550199"/>
              <a:chOff x="-14867" y="340965"/>
              <a:chExt cx="1162295" cy="550199"/>
            </a:xfrm>
            <a:solidFill>
              <a:schemeClr val="accent2"/>
            </a:solidFill>
          </p:grpSpPr>
          <p:grpSp>
            <p:nvGrpSpPr>
              <p:cNvPr id="35" name="Group 34"/>
              <p:cNvGrpSpPr/>
              <p:nvPr/>
            </p:nvGrpSpPr>
            <p:grpSpPr>
              <a:xfrm>
                <a:off x="-14867" y="340965"/>
                <a:ext cx="540263" cy="550199"/>
                <a:chOff x="7751322" y="6081763"/>
                <a:chExt cx="540263" cy="550199"/>
              </a:xfrm>
              <a:grpFill/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7751322" y="6081763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7754309" y="6237115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81" name="Oval 80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7754309" y="6396029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7758490" y="6556067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" name="Group 35"/>
              <p:cNvGrpSpPr/>
              <p:nvPr/>
            </p:nvGrpSpPr>
            <p:grpSpPr>
              <a:xfrm>
                <a:off x="607165" y="340965"/>
                <a:ext cx="540263" cy="550199"/>
                <a:chOff x="7751322" y="6081763"/>
                <a:chExt cx="540263" cy="550199"/>
              </a:xfrm>
              <a:grpFill/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7751322" y="6081763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7754309" y="6237115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7754309" y="6396029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7758490" y="6556067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89" name="Group 88"/>
            <p:cNvGrpSpPr/>
            <p:nvPr/>
          </p:nvGrpSpPr>
          <p:grpSpPr>
            <a:xfrm>
              <a:off x="8303049" y="4779823"/>
              <a:ext cx="1162295" cy="550199"/>
              <a:chOff x="-14867" y="340965"/>
              <a:chExt cx="1162295" cy="550199"/>
            </a:xfrm>
            <a:solidFill>
              <a:schemeClr val="accent2"/>
            </a:solidFill>
          </p:grpSpPr>
          <p:grpSp>
            <p:nvGrpSpPr>
              <p:cNvPr id="90" name="Group 89"/>
              <p:cNvGrpSpPr/>
              <p:nvPr/>
            </p:nvGrpSpPr>
            <p:grpSpPr>
              <a:xfrm>
                <a:off x="-14867" y="340965"/>
                <a:ext cx="540263" cy="550199"/>
                <a:chOff x="7751322" y="6081763"/>
                <a:chExt cx="540263" cy="550199"/>
              </a:xfrm>
              <a:grpFill/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7751322" y="6081763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128" name="Oval 127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7754309" y="6237115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7754309" y="6396029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7758490" y="6556067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116" name="Oval 115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1" name="Group 90"/>
              <p:cNvGrpSpPr/>
              <p:nvPr/>
            </p:nvGrpSpPr>
            <p:grpSpPr>
              <a:xfrm>
                <a:off x="607165" y="340965"/>
                <a:ext cx="540263" cy="550199"/>
                <a:chOff x="7751322" y="6081763"/>
                <a:chExt cx="540263" cy="550199"/>
              </a:xfrm>
              <a:grpFill/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7751322" y="6081763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108" name="Oval 107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7754309" y="6237115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104" name="Oval 103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7754309" y="6396029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7758490" y="6556067"/>
                  <a:ext cx="533095" cy="75895"/>
                  <a:chOff x="777250" y="0"/>
                  <a:chExt cx="533095" cy="75895"/>
                </a:xfrm>
                <a:grpFill/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7772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9296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10820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1234450" y="0"/>
                    <a:ext cx="75895" cy="7589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45" y="4281535"/>
            <a:ext cx="4403164" cy="20491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6671" y="221575"/>
            <a:ext cx="8350658" cy="1000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900" b="1" kern="1200" normalizeH="0" baseline="0" noProof="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ADVANTAGES OF </a:t>
            </a:r>
            <a:r>
              <a:rPr kumimoji="0" lang="en-US" sz="3900" b="1" kern="1200" normalizeH="0" baseline="0" noProof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WMS-VN</a:t>
            </a:r>
            <a:r>
              <a:rPr kumimoji="0" lang="en-US" sz="3900" b="1" kern="1200" normalizeH="0" noProof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000" b="1" kern="1200" normalizeH="0" noProof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(Warehouse Management System)</a:t>
            </a:r>
            <a:r>
              <a:rPr kumimoji="0" lang="en-US" sz="2000" b="1" kern="1200" normalizeH="0" baseline="0" noProof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2000" b="1" kern="1200" normalizeH="0" baseline="0" noProof="0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20210" y="1857102"/>
            <a:ext cx="0" cy="227685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647895" y="1857102"/>
            <a:ext cx="0" cy="227685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509470" y="1857102"/>
            <a:ext cx="910741" cy="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652981" y="1857101"/>
            <a:ext cx="910741" cy="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195170" y="2766862"/>
            <a:ext cx="0" cy="145412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531625"/>
            <a:ext cx="3415275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87020" algn="l"/>
              </a:tabLst>
            </a:pPr>
            <a:r>
              <a:rPr 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Specific racking location and gates designed  for each c</a:t>
            </a:r>
            <a:r>
              <a:rPr lang="vi-VN" alt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1500" err="1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stomer</a:t>
            </a:r>
            <a:r>
              <a:rPr 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=&gt; </a:t>
            </a:r>
            <a:r>
              <a:rPr lang="vi-VN" altLang="en-US" sz="150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500" err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onvenient</a:t>
            </a:r>
            <a:r>
              <a:rPr lang="en-US" sz="150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for operation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509470" y="2766861"/>
            <a:ext cx="6857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875580" y="2774628"/>
            <a:ext cx="708506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875580" y="2766862"/>
            <a:ext cx="0" cy="145412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23" y="1625281"/>
            <a:ext cx="352364" cy="46363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36551" y="2397287"/>
            <a:ext cx="2742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87020" algn="l"/>
              </a:tabLst>
            </a:pPr>
            <a:r>
              <a:rPr 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WMS-VN software is applied for managing and controlling cargo information. The customer can track and trace the cargo as requested.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56" y="2597629"/>
            <a:ext cx="397898" cy="397898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 flipV="1">
            <a:off x="3981523" y="3809974"/>
            <a:ext cx="0" cy="47576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509470" y="3809974"/>
            <a:ext cx="475735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1057" y="3519294"/>
            <a:ext cx="289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87020" algn="l"/>
              </a:tabLst>
            </a:pPr>
            <a:r>
              <a:rPr 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Real-time tracking the status of cargo: registration/ WHS receiving/ container stuffing/ ending process.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95" y="3620750"/>
            <a:ext cx="357372" cy="357372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V="1">
            <a:off x="5108351" y="3809974"/>
            <a:ext cx="0" cy="475768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108352" y="3809974"/>
            <a:ext cx="45537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095403" y="1596267"/>
            <a:ext cx="2921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</a:pPr>
            <a:r>
              <a:rPr lang="en-US" sz="1500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Customers </a:t>
            </a:r>
            <a:r>
              <a:rPr 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 provided with username/password to search the cargo information</a:t>
            </a:r>
            <a:r>
              <a:rPr lang="vi-VN" alt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50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64495" y="2543795"/>
            <a:ext cx="255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87020" algn="l"/>
              </a:tabLst>
            </a:pPr>
            <a:r>
              <a:rPr 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Daily auto-report: cargo receipt, inventory report, etc.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70" y="2580606"/>
            <a:ext cx="356430" cy="3360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54" y="1704650"/>
            <a:ext cx="414172" cy="343638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176228" y="3436160"/>
            <a:ext cx="26458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tabLst>
                <a:tab pos="287020" algn="l"/>
              </a:tabLst>
            </a:pPr>
            <a:r>
              <a:rPr 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Integrate customer’s operation plan into WMS – VN system and work on this software</a:t>
            </a:r>
            <a:r>
              <a:rPr lang="vi-VN" altLang="en-US" sz="15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65" y="3665895"/>
            <a:ext cx="325361" cy="3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lumMod val="60000"/>
                <a:lumOff val="40000"/>
              </a:schemeClr>
            </a:gs>
            <a:gs pos="1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965" y="2392475"/>
            <a:ext cx="4060397" cy="4060397"/>
          </a:xfrm>
          <a:prstGeom prst="rect">
            <a:avLst/>
          </a:prstGeom>
        </p:spPr>
      </p:pic>
      <p:sp>
        <p:nvSpPr>
          <p:cNvPr id="118" name="Flowchart: Terminator 117"/>
          <p:cNvSpPr/>
          <p:nvPr/>
        </p:nvSpPr>
        <p:spPr>
          <a:xfrm>
            <a:off x="654258" y="328671"/>
            <a:ext cx="1217271" cy="379475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5184054"/>
              </p:ext>
            </p:extLst>
          </p:nvPr>
        </p:nvGraphicFramePr>
        <p:xfrm>
          <a:off x="2284976" y="2060251"/>
          <a:ext cx="6451075" cy="429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-512965" y="222887"/>
            <a:ext cx="7750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+mj-lt"/>
              </a:rPr>
              <a:t>EWMS – </a:t>
            </a:r>
            <a:r>
              <a:rPr lang="en-US" sz="28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+mj-lt"/>
              </a:rPr>
              <a:t>ELECTRONIC WAREHOUSE MANAGEMENT SYSTEM</a:t>
            </a:r>
            <a:endParaRPr lang="en-US" sz="28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7482" y="968904"/>
            <a:ext cx="4572000" cy="9910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87338" algn="l"/>
              </a:tabLst>
            </a:pP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Import CFS: </a:t>
            </a:r>
            <a:r>
              <a:rPr lang="en-US" sz="1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Golive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September 13, 2021</a:t>
            </a:r>
          </a:p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87338" algn="l"/>
              </a:tabLst>
              <a:defRPr/>
            </a:pP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Export CFS: </a:t>
            </a:r>
            <a:r>
              <a:rPr lang="en-US" sz="1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Golive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July 01, 2022</a:t>
            </a:r>
          </a:p>
          <a:p>
            <a:pPr lvl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87338" algn="l"/>
              </a:tabLst>
            </a:pPr>
            <a:r>
              <a:rPr lang="en-US" sz="1600" u="sng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https</a:t>
            </a:r>
            <a:r>
              <a:rPr lang="en-US" sz="1600" u="sng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://ewms.tancangwarehousing.com.vn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496789" y="2329831"/>
            <a:ext cx="23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i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871380" y="2994979"/>
            <a:ext cx="23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i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39708" y="3684663"/>
            <a:ext cx="23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i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39708" y="4369428"/>
            <a:ext cx="23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i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871380" y="5054193"/>
            <a:ext cx="23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i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499833" y="5707713"/>
            <a:ext cx="23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i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 flipV="1">
            <a:off x="0" y="5008796"/>
            <a:ext cx="9144000" cy="1849201"/>
          </a:xfrm>
          <a:prstGeom prst="flowChartDocumen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ocument 26"/>
          <p:cNvSpPr/>
          <p:nvPr/>
        </p:nvSpPr>
        <p:spPr>
          <a:xfrm flipH="1" flipV="1">
            <a:off x="0" y="5634620"/>
            <a:ext cx="9144000" cy="1213443"/>
          </a:xfrm>
          <a:prstGeom prst="flowChartDocumen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14"/>
          <p:cNvSpPr/>
          <p:nvPr/>
        </p:nvSpPr>
        <p:spPr>
          <a:xfrm>
            <a:off x="549275" y="358509"/>
            <a:ext cx="8045450" cy="469900"/>
          </a:xfrm>
          <a:prstGeom prst="flowChartProcess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900" b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WAREHOUSE SECURITY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725" y="1379835"/>
            <a:ext cx="6071600" cy="12902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8" y="1320208"/>
            <a:ext cx="1525868" cy="1412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0606" y="1424777"/>
            <a:ext cx="5084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tabLst>
                <a:tab pos="290195" algn="l"/>
              </a:tabLst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CCTV system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endParaRPr lang="en-US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0830" lvl="0" indent="-290830" eaLnBrk="1" hangingPunct="1">
              <a:buFontTx/>
              <a:buChar char="•"/>
              <a:tabLst>
                <a:tab pos="290195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CCTV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are fully equipped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with 280 pcs and records are kept within 180 days =&gt; </a:t>
            </a:r>
            <a:r>
              <a:rPr lang="vi-VN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ustomer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can access data for damage/loss occurred.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3358" y="2794592"/>
            <a:ext cx="6189812" cy="9825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45" y="2337186"/>
            <a:ext cx="1857137" cy="1897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2835" y="293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830" lvl="0" indent="-290830" eaLnBrk="1" hangingPunct="1">
              <a:tabLst>
                <a:tab pos="290195" algn="l"/>
              </a:tabLst>
              <a:defRPr/>
            </a:pP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Burglar alarm system</a:t>
            </a:r>
            <a:r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endParaRPr lang="en-US" sz="1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90830" lvl="0" indent="-290830" eaLnBrk="1" hangingPunct="1">
              <a:buFontTx/>
              <a:buChar char="•"/>
              <a:tabLst>
                <a:tab pos="290195" algn="l"/>
              </a:tabLst>
              <a:defRPr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Infrared ray burglar alarm system:</a:t>
            </a:r>
            <a:r>
              <a:rPr lang="vi-VN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57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56725" y="3901695"/>
            <a:ext cx="6071600" cy="12372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5" y="3786210"/>
            <a:ext cx="1417396" cy="15373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6709" y="4058637"/>
            <a:ext cx="5221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830" lvl="0" indent="-290830" eaLnBrk="1" hangingPunct="1">
              <a:tabLst>
                <a:tab pos="290195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Fire fighting system: </a:t>
            </a:r>
          </a:p>
          <a:p>
            <a:pPr marL="290830" lvl="0" indent="-290830" eaLnBrk="1" hangingPunct="1">
              <a:buFontTx/>
              <a:buChar char="•"/>
              <a:tabLst>
                <a:tab pos="290195" algn="l"/>
              </a:tabLst>
              <a:defRPr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Compliance with HCMC Police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Department’s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Standard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73359" y="5290502"/>
            <a:ext cx="5582651" cy="896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70" y="4944394"/>
            <a:ext cx="2262779" cy="15269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06186" y="5363181"/>
            <a:ext cx="4572000" cy="6894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830" lvl="0" indent="-29083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guards:</a:t>
            </a:r>
          </a:p>
          <a:p>
            <a:pPr marL="285750" lvl="0" indent="-28575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at </a:t>
            </a:r>
            <a:r>
              <a:rPr lang="en-US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gate, Patrol</a:t>
            </a:r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379833"/>
            <a:ext cx="151180" cy="12902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91600" y="2794591"/>
            <a:ext cx="152400" cy="9825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5753" y="3901694"/>
            <a:ext cx="151180" cy="12372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000147" y="5290502"/>
            <a:ext cx="152400" cy="896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-25753" y="618944"/>
            <a:ext cx="20173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35224" y="620885"/>
            <a:ext cx="20173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 flipH="1" flipV="1">
            <a:off x="3869842" y="942"/>
            <a:ext cx="7153232" cy="631206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flipH="1" flipV="1">
            <a:off x="4496249" y="-9910"/>
            <a:ext cx="5919665" cy="541218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H="1" flipV="1">
            <a:off x="4842158" y="0"/>
            <a:ext cx="5170107" cy="449153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flipH="1" flipV="1">
            <a:off x="5235953" y="0"/>
            <a:ext cx="4382519" cy="357917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H="1" flipV="1">
            <a:off x="5710425" y="0"/>
            <a:ext cx="3433575" cy="274594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7104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5" descr="C:\Users\Public.TCIS-SIC\Desktop\WED KHO VẬN\File anh CANG CAT LAI 27-9\ảnh chọn\HINH XE T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31" y="4340691"/>
            <a:ext cx="3564161" cy="220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17166" y="924371"/>
            <a:ext cx="5160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Start operation: </a:t>
            </a:r>
            <a:r>
              <a:rPr lang="en-US" sz="1600" i="1" dirty="0" smtClean="0">
                <a:solidFill>
                  <a:schemeClr val="bg1"/>
                </a:solidFill>
              </a:rPr>
              <a:t>April 2015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Truck </a:t>
            </a:r>
            <a:r>
              <a:rPr lang="en-US" sz="1600" b="1" dirty="0" smtClean="0">
                <a:solidFill>
                  <a:schemeClr val="bg1"/>
                </a:solidFill>
              </a:rPr>
              <a:t>fleet: </a:t>
            </a:r>
            <a:r>
              <a:rPr lang="en-US" sz="1600" i="1" dirty="0" smtClean="0">
                <a:solidFill>
                  <a:schemeClr val="bg1"/>
                </a:solidFill>
              </a:rPr>
              <a:t>28 prime movers &amp; 72 chassis ( Including O.O.G chassis) </a:t>
            </a:r>
            <a:endParaRPr lang="en-US" sz="1600" i="1" dirty="0">
              <a:solidFill>
                <a:schemeClr val="bg1"/>
              </a:solidFill>
            </a:endParaRP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Brand: </a:t>
            </a:r>
            <a:r>
              <a:rPr lang="en-US" sz="1600" i="1" dirty="0" err="1">
                <a:solidFill>
                  <a:schemeClr val="bg1"/>
                </a:solidFill>
              </a:rPr>
              <a:t>Huyndai</a:t>
            </a:r>
            <a:r>
              <a:rPr lang="en-US" sz="1600" i="1" dirty="0">
                <a:solidFill>
                  <a:schemeClr val="bg1"/>
                </a:solidFill>
              </a:rPr>
              <a:t> Daewoo</a:t>
            </a:r>
          </a:p>
          <a:p>
            <a:pPr lvl="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Route: </a:t>
            </a:r>
            <a:r>
              <a:rPr lang="en-US" sz="1600" i="1" dirty="0">
                <a:solidFill>
                  <a:schemeClr val="bg1"/>
                </a:solidFill>
              </a:rPr>
              <a:t>HCMC, </a:t>
            </a:r>
            <a:r>
              <a:rPr lang="en-US" sz="1600" i="1" dirty="0" err="1">
                <a:solidFill>
                  <a:schemeClr val="bg1"/>
                </a:solidFill>
              </a:rPr>
              <a:t>Binh</a:t>
            </a:r>
            <a:r>
              <a:rPr lang="en-US" sz="1600" i="1" dirty="0">
                <a:solidFill>
                  <a:schemeClr val="bg1"/>
                </a:solidFill>
              </a:rPr>
              <a:t> Duong, Dong </a:t>
            </a:r>
            <a:r>
              <a:rPr lang="en-US" sz="1600" i="1" dirty="0" err="1">
                <a:solidFill>
                  <a:schemeClr val="bg1"/>
                </a:solidFill>
              </a:rPr>
              <a:t>Nai</a:t>
            </a:r>
            <a:r>
              <a:rPr lang="en-US" sz="1600" i="1" dirty="0">
                <a:solidFill>
                  <a:schemeClr val="bg1"/>
                </a:solidFill>
              </a:rPr>
              <a:t>, Mekong </a:t>
            </a:r>
            <a:r>
              <a:rPr lang="en-US" sz="1600" i="1" dirty="0" smtClean="0">
                <a:solidFill>
                  <a:schemeClr val="bg1"/>
                </a:solidFill>
              </a:rPr>
              <a:t>Delta, between Ports </a:t>
            </a:r>
            <a:r>
              <a:rPr lang="en-US" sz="1600" i="1" dirty="0">
                <a:solidFill>
                  <a:schemeClr val="bg1"/>
                </a:solidFill>
              </a:rPr>
              <a:t>– </a:t>
            </a:r>
            <a:r>
              <a:rPr lang="en-US" sz="1600" i="1" dirty="0" smtClean="0">
                <a:solidFill>
                  <a:schemeClr val="bg1"/>
                </a:solidFill>
              </a:rPr>
              <a:t>Factories</a:t>
            </a:r>
            <a:endParaRPr lang="en-US" sz="1600" i="1" dirty="0">
              <a:solidFill>
                <a:schemeClr val="bg1"/>
              </a:solidFill>
            </a:endParaRPr>
          </a:p>
          <a:p>
            <a:pPr marL="285750" lvl="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</a:rPr>
              <a:t>GPS tracking system</a:t>
            </a:r>
          </a:p>
          <a:p>
            <a:pPr marL="285750" lvl="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</a:rPr>
              <a:t>Dedicated drivers with FC license </a:t>
            </a:r>
          </a:p>
          <a:p>
            <a:pPr marL="285750" lvl="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bg1"/>
                </a:solidFill>
              </a:rPr>
              <a:t>24/7 support</a:t>
            </a:r>
          </a:p>
        </p:txBody>
      </p:sp>
      <p:pic>
        <p:nvPicPr>
          <p:cNvPr id="5" name="Picture 2" descr="C:\Users\Public.TCIS-SIC\Desktop\CFS CAT LAI\HINH ANH\hinh 2 x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664" y="5022795"/>
            <a:ext cx="2086131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5" descr="C:\Users\Public.TCIS-SIC\Desktop\QUANG CAO KVTC\ANH DA PHOTOSHOP\FILE DA XU LY PHOTOSHOP\anh chon dang web\VHA_06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192" y="280772"/>
            <a:ext cx="2049462" cy="136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6" descr="C:\Users\Public.TCIS-SIC\Desktop\QUANG CAO KVTC\ANH DA PHOTOSHOP\FILE DA XU LY PHOTOSHOP\XE SNP- CROP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103" y="3403080"/>
            <a:ext cx="207803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7" descr="C:\Users\Public.TCIS-SIC\Desktop\QUANG CAO KVTC\ANH DA PHOTOSHOP\HANG QUA KHO QUA TAI\KVTC-HANG OOG\IMG_7707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745" y="1838928"/>
            <a:ext cx="2051050" cy="136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utoShape 14"/>
          <p:cNvSpPr/>
          <p:nvPr/>
        </p:nvSpPr>
        <p:spPr>
          <a:xfrm>
            <a:off x="502322" y="327128"/>
            <a:ext cx="4705780" cy="469900"/>
          </a:xfrm>
          <a:prstGeom prst="flowChartProcess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900" b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TRUCKING SERVICE</a:t>
            </a:r>
          </a:p>
        </p:txBody>
      </p:sp>
    </p:spTree>
    <p:extLst>
      <p:ext uri="{BB962C8B-B14F-4D97-AF65-F5344CB8AC3E}">
        <p14:creationId xmlns:p14="http://schemas.microsoft.com/office/powerpoint/2010/main" val="27971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/>
        </p:nvSpPr>
        <p:spPr>
          <a:xfrm flipH="1" flipV="1">
            <a:off x="0" y="799688"/>
            <a:ext cx="9144000" cy="6058311"/>
          </a:xfrm>
          <a:prstGeom prst="flowChartDocumen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ocument 10"/>
          <p:cNvSpPr/>
          <p:nvPr/>
        </p:nvSpPr>
        <p:spPr>
          <a:xfrm flipV="1">
            <a:off x="0" y="393200"/>
            <a:ext cx="9144000" cy="6464797"/>
          </a:xfrm>
          <a:prstGeom prst="flowChartDocumen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7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1100368"/>
            <a:ext cx="3098800" cy="5213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28600" y="-94207"/>
            <a:ext cx="8686800" cy="6915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900" b="1" kern="120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TAN CANG-SUOI TIEN DEPOT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6050" y="531560"/>
            <a:ext cx="5715000" cy="6188075"/>
            <a:chOff x="228600" y="544513"/>
            <a:chExt cx="5715000" cy="6188075"/>
          </a:xfrm>
        </p:grpSpPr>
        <p:pic>
          <p:nvPicPr>
            <p:cNvPr id="31746" name="Picture 18" descr="Bando TAN CANG_2014-JUN3-3-01(1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544513"/>
              <a:ext cx="5715000" cy="61880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Oval 20"/>
            <p:cNvSpPr/>
            <p:nvPr/>
          </p:nvSpPr>
          <p:spPr>
            <a:xfrm>
              <a:off x="3200400" y="2286000"/>
              <a:ext cx="304800" cy="34766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57" name="TextBox 27"/>
            <p:cNvSpPr txBox="1"/>
            <p:nvPr/>
          </p:nvSpPr>
          <p:spPr>
            <a:xfrm>
              <a:off x="3740721" y="2366856"/>
              <a:ext cx="2190265" cy="274638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C00000"/>
                  </a:solidFill>
                  <a:latin typeface="Arial" panose="020B0604020202020204" pitchFamily="34" charset="0"/>
                </a:rPr>
                <a:t>Tan Cang-Suoi Tien Depot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2800" y="3124200"/>
              <a:ext cx="2286000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Tan </a:t>
              </a:r>
              <a:r>
                <a:rPr kumimoji="0" lang="en-US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Cang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-Cat Lai Terminal</a:t>
              </a:r>
            </a:p>
          </p:txBody>
        </p:sp>
        <p:cxnSp>
          <p:nvCxnSpPr>
            <p:cNvPr id="31" name="Straight Arrow Connector 30"/>
            <p:cNvCxnSpPr>
              <a:stCxn id="2" idx="3"/>
            </p:cNvCxnSpPr>
            <p:nvPr/>
          </p:nvCxnSpPr>
          <p:spPr>
            <a:xfrm rot="5400000">
              <a:off x="2951956" y="2755106"/>
              <a:ext cx="465138" cy="12065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2514600" y="2667000"/>
              <a:ext cx="609600" cy="2286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20 Km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31"/>
          <p:cNvSpPr/>
          <p:nvPr/>
        </p:nvSpPr>
        <p:spPr>
          <a:xfrm flipH="1" flipV="1">
            <a:off x="12766" y="2214679"/>
            <a:ext cx="9144376" cy="4643319"/>
          </a:xfrm>
          <a:prstGeom prst="flowChartDocument">
            <a:avLst/>
          </a:prstGeom>
          <a:solidFill>
            <a:schemeClr val="accent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ocument 32"/>
          <p:cNvSpPr/>
          <p:nvPr/>
        </p:nvSpPr>
        <p:spPr>
          <a:xfrm flipH="1" flipV="1">
            <a:off x="7440" y="3859964"/>
            <a:ext cx="9144376" cy="2989700"/>
          </a:xfrm>
          <a:prstGeom prst="flowChartDocument">
            <a:avLst/>
          </a:prstGeom>
          <a:solidFill>
            <a:schemeClr val="accent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flipV="1">
            <a:off x="-376" y="2518259"/>
            <a:ext cx="9144376" cy="4339739"/>
          </a:xfrm>
          <a:prstGeom prst="flowChartDocument">
            <a:avLst/>
          </a:prstGeom>
          <a:solidFill>
            <a:schemeClr val="accent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0" descr="C:\Users\Public.TCIS-SIC\Desktop\ANH DA PHOTOSHOP\FILE DA XU LY PHOTOSHOP\depot Tan Cang-Suoi Tien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0" y="163584"/>
            <a:ext cx="3197591" cy="1970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Flowchart: Manual Input 24"/>
          <p:cNvSpPr/>
          <p:nvPr/>
        </p:nvSpPr>
        <p:spPr>
          <a:xfrm rot="5400000">
            <a:off x="4193186" y="924655"/>
            <a:ext cx="909417" cy="5312650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/>
          <p:cNvSpPr/>
          <p:nvPr/>
        </p:nvSpPr>
        <p:spPr>
          <a:xfrm rot="5400000">
            <a:off x="1033546" y="1408446"/>
            <a:ext cx="758948" cy="2826790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18905535">
            <a:off x="1608356" y="3109898"/>
            <a:ext cx="1179617" cy="596408"/>
          </a:xfrm>
          <a:prstGeom prst="triangle">
            <a:avLst>
              <a:gd name="adj" fmla="val 49719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462" y="2476082"/>
            <a:ext cx="2446025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900" b="1" kern="1200" normalizeH="0" baseline="0" noProof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TAN </a:t>
            </a:r>
            <a:r>
              <a:rPr kumimoji="0" lang="en-US" sz="3900" b="1" kern="1200" normalizeH="0" baseline="0" noProof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CANG</a:t>
            </a:r>
            <a:endParaRPr kumimoji="0" lang="en-US" sz="3900" b="1" kern="1200" normalizeH="0" baseline="0" noProof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9401" y="3235222"/>
            <a:ext cx="3982358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900" b="1" kern="1200" normalizeH="0" baseline="0" noProof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SUOI </a:t>
            </a:r>
            <a:r>
              <a:rPr kumimoji="0" lang="en-US" sz="3900" b="1" kern="1200" normalizeH="0" baseline="0" noProof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TIEN DEPOT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090" y="4121367"/>
            <a:ext cx="4434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sz="1600" b="1" i="1" dirty="0">
                <a:solidFill>
                  <a:srgbClr val="FFFF00"/>
                </a:solidFill>
              </a:rPr>
              <a:t>Location: </a:t>
            </a:r>
          </a:p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   </a:t>
            </a:r>
            <a:r>
              <a:rPr lang="en-US" sz="1600" dirty="0" smtClean="0">
                <a:solidFill>
                  <a:schemeClr val="bg1"/>
                </a:solidFill>
              </a:rPr>
              <a:t>No</a:t>
            </a:r>
            <a:r>
              <a:rPr lang="en-US" sz="1600" dirty="0">
                <a:solidFill>
                  <a:schemeClr val="bg1"/>
                </a:solidFill>
              </a:rPr>
              <a:t>. 02 Hoang </a:t>
            </a:r>
            <a:r>
              <a:rPr lang="en-US" sz="1600" dirty="0" err="1">
                <a:solidFill>
                  <a:schemeClr val="bg1"/>
                </a:solidFill>
              </a:rPr>
              <a:t>Huu</a:t>
            </a:r>
            <a:r>
              <a:rPr lang="en-US" sz="1600" dirty="0">
                <a:solidFill>
                  <a:schemeClr val="bg1"/>
                </a:solidFill>
              </a:rPr>
              <a:t> Nam Street., Long </a:t>
            </a:r>
            <a:r>
              <a:rPr lang="en-US" sz="1600" dirty="0" smtClean="0">
                <a:solidFill>
                  <a:schemeClr val="bg1"/>
                </a:solidFill>
              </a:rPr>
              <a:t>Thanh </a:t>
            </a:r>
            <a:r>
              <a:rPr lang="en-US" sz="1600" dirty="0">
                <a:solidFill>
                  <a:schemeClr val="bg1"/>
                </a:solidFill>
              </a:rPr>
              <a:t>My </a:t>
            </a:r>
            <a:r>
              <a:rPr lang="en-US" sz="1600" dirty="0" err="1">
                <a:solidFill>
                  <a:schemeClr val="bg1"/>
                </a:solidFill>
              </a:rPr>
              <a:t>W</a:t>
            </a:r>
            <a:r>
              <a:rPr lang="en-US" sz="1600" dirty="0" err="1" smtClean="0">
                <a:solidFill>
                  <a:schemeClr val="bg1"/>
                </a:solidFill>
              </a:rPr>
              <a:t>ard,Thu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Duc</a:t>
            </a:r>
            <a:r>
              <a:rPr lang="en-US" sz="1600" dirty="0" smtClean="0">
                <a:solidFill>
                  <a:schemeClr val="bg1"/>
                </a:solidFill>
              </a:rPr>
              <a:t> City, HCMC.</a:t>
            </a:r>
            <a:endParaRPr lang="en-US" sz="1600" dirty="0">
              <a:solidFill>
                <a:schemeClr val="bg1"/>
              </a:solidFill>
            </a:endParaRPr>
          </a:p>
          <a:p>
            <a:pPr marL="290513" indent="173038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tabLst>
                <a:tab pos="631825" algn="l"/>
              </a:tabLst>
              <a:defRPr/>
            </a:pPr>
            <a:r>
              <a:rPr lang="en-US" sz="1600" dirty="0">
                <a:solidFill>
                  <a:schemeClr val="bg1"/>
                </a:solidFill>
              </a:rPr>
              <a:t>(Distance from Cat Lai: </a:t>
            </a:r>
            <a:r>
              <a:rPr lang="en-US" sz="1600" dirty="0" smtClean="0">
                <a:solidFill>
                  <a:schemeClr val="bg1"/>
                </a:solidFill>
              </a:rPr>
              <a:t>19km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Established:</a:t>
            </a:r>
            <a:r>
              <a:rPr lang="en-US" sz="1600" dirty="0">
                <a:solidFill>
                  <a:schemeClr val="bg1"/>
                </a:solidFill>
              </a:rPr>
              <a:t> December 2014</a:t>
            </a:r>
          </a:p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Total area: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5 ha (5,500 TEUs) </a:t>
            </a:r>
            <a:r>
              <a:rPr lang="en-US" sz="1600" dirty="0" smtClean="0">
                <a:solidFill>
                  <a:schemeClr val="bg1"/>
                </a:solidFill>
              </a:rPr>
              <a:t>in concrete coverage. </a:t>
            </a:r>
          </a:p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Nominated as the only place to receive damage </a:t>
            </a:r>
            <a:r>
              <a:rPr lang="en-US" sz="1600" dirty="0" err="1" smtClean="0">
                <a:solidFill>
                  <a:srgbClr val="FFFF00"/>
                </a:solidFill>
              </a:rPr>
              <a:t>mty</a:t>
            </a:r>
            <a:r>
              <a:rPr lang="en-US" sz="1600" dirty="0" smtClean="0">
                <a:solidFill>
                  <a:srgbClr val="FFFF00"/>
                </a:solidFill>
              </a:rPr>
              <a:t> container with cost paid by the Port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7732" y="3126272"/>
            <a:ext cx="472755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900" b="1" kern="1200" normalizeH="0" baseline="0" noProof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en-US" sz="3900" b="1" kern="1200" normalizeH="0" baseline="0" noProof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4424" y="4269974"/>
            <a:ext cx="4572000" cy="2197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b="1" i="1" dirty="0" smtClean="0">
                <a:solidFill>
                  <a:schemeClr val="bg1"/>
                </a:solidFill>
              </a:rPr>
              <a:t>Equipment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	+ Management system: </a:t>
            </a:r>
            <a:r>
              <a:rPr lang="en-US" dirty="0" smtClean="0">
                <a:solidFill>
                  <a:srgbClr val="FFFF00"/>
                </a:solidFill>
              </a:rPr>
              <a:t>TTOS- new software</a:t>
            </a:r>
            <a:endParaRPr lang="en-US" dirty="0">
              <a:solidFill>
                <a:srgbClr val="FFFF00"/>
              </a:solidFill>
            </a:endParaRPr>
          </a:p>
          <a:p>
            <a:pPr marL="515938" indent="-21272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tabLst>
                <a:tab pos="463550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+ </a:t>
            </a:r>
            <a:r>
              <a:rPr lang="en-US" dirty="0" smtClean="0">
                <a:solidFill>
                  <a:schemeClr val="bg1"/>
                </a:solidFill>
              </a:rPr>
              <a:t>Reach-stacker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04 pcs (new Kalmar)</a:t>
            </a:r>
            <a:endParaRPr lang="en-US" dirty="0">
              <a:solidFill>
                <a:schemeClr val="bg1"/>
              </a:solidFill>
            </a:endParaRPr>
          </a:p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chemeClr val="bg1"/>
                </a:solidFill>
              </a:rPr>
              <a:t>Prime mover/chassis: </a:t>
            </a:r>
            <a:r>
              <a:rPr lang="en-US" dirty="0">
                <a:solidFill>
                  <a:schemeClr val="bg1"/>
                </a:solidFill>
              </a:rPr>
              <a:t>08 pcs</a:t>
            </a:r>
          </a:p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b="1" i="1" dirty="0">
                <a:solidFill>
                  <a:schemeClr val="bg1"/>
                </a:solidFill>
              </a:rPr>
              <a:t>Business activities:</a:t>
            </a:r>
          </a:p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	+ M&amp;R (according to IICL-5 standard)</a:t>
            </a:r>
          </a:p>
          <a:p>
            <a:pPr marL="290830" indent="-21399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	+ Depot </a:t>
            </a:r>
          </a:p>
        </p:txBody>
      </p:sp>
      <p:pic>
        <p:nvPicPr>
          <p:cNvPr id="29" name="Picture 22" descr="C:\Users\Public.TCIS-SIC\Desktop\ANH DA PHOTOSHOP\FILE DA XU LY PHOTOSHOP\giam dinh c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470" y="153319"/>
            <a:ext cx="2721564" cy="1970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21" descr="C:\Users\Public.TCIS-SIC\Desktop\ANH DA PHOTOSHOP\FILE DA XU LY PHOTOSHOP\sua chua cont rong tai TC-STi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278" y="153318"/>
            <a:ext cx="2606294" cy="198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101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endParaRPr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635000"/>
            <a:ext cx="6803242" cy="614313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60822"/>
              </p:ext>
            </p:extLst>
          </p:nvPr>
        </p:nvGraphicFramePr>
        <p:xfrm>
          <a:off x="6879442" y="76069"/>
          <a:ext cx="2188359" cy="670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927"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Depot distance – Ports, IPs/EPZs (km)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469">
                <a:tc>
                  <a:txBody>
                    <a:bodyPr/>
                    <a:lstStyle/>
                    <a:p>
                      <a:r>
                        <a:rPr lang="en-US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vi-VN" altLang="en-US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Lai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16">
                <a:tc>
                  <a:txBody>
                    <a:bodyPr/>
                    <a:lstStyle/>
                    <a:p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VICT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507">
                <a:tc>
                  <a:txBody>
                    <a:bodyPr/>
                    <a:lstStyle/>
                    <a:p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vi-VN" alt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vi-VN" alt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 Vai Port 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039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Amata</a:t>
                      </a:r>
                      <a:r>
                        <a:rPr lang="vi-VN" alt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Industrial Park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Nai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039">
                <a:tc>
                  <a:txBody>
                    <a:bodyPr/>
                    <a:lstStyle/>
                    <a:p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</a:t>
                      </a:r>
                      <a:r>
                        <a:rPr lang="vi-VN" alt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Trach Industrial Park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Nai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039">
                <a:tc>
                  <a:txBody>
                    <a:bodyPr/>
                    <a:lstStyle/>
                    <a:p>
                      <a:r>
                        <a:rPr lang="en-US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vi-VN" altLang="en-US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en-US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vi-VN" alt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vi-VN" alt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Industrial Park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vi-VN" altLang="en-US" baseline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 Duong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7736">
                <a:tc>
                  <a:txBody>
                    <a:bodyPr/>
                    <a:lstStyle/>
                    <a:p>
                      <a:r>
                        <a:rPr lang="en-US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Linh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Trung</a:t>
                      </a:r>
                      <a:r>
                        <a:rPr lang="vi-VN" alt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Industrial Park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vi-VN" altLang="en-US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 Duc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199" y="80962"/>
            <a:ext cx="6803242" cy="623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DEPOT</a:t>
            </a:r>
            <a:r>
              <a:rPr kumimoji="0" lang="vi-V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LOCATION:</a:t>
            </a: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SUOI TIEN NEWPORT</a:t>
            </a: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PORTS/IPs, EPZs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 No. 02 Hoang Huu Nam, Long Thanh My Ward, Thu Duc</a:t>
            </a:r>
            <a:r>
              <a:rPr kumimoji="0" lang="vi-V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City</a:t>
            </a: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Ho Chi Minh City</a:t>
            </a:r>
          </a:p>
        </p:txBody>
      </p:sp>
      <p:sp>
        <p:nvSpPr>
          <p:cNvPr id="7" name="Donut 6"/>
          <p:cNvSpPr/>
          <p:nvPr/>
        </p:nvSpPr>
        <p:spPr>
          <a:xfrm>
            <a:off x="4152450" y="3091012"/>
            <a:ext cx="454025" cy="496888"/>
          </a:xfrm>
          <a:prstGeom prst="donut">
            <a:avLst>
              <a:gd name="adj" fmla="val 45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238" y="3827463"/>
            <a:ext cx="1025525" cy="5127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 LÁI</a:t>
            </a:r>
            <a:r>
              <a:rPr lang="vi-VN"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</a:t>
            </a:r>
          </a:p>
        </p:txBody>
      </p:sp>
      <p:sp>
        <p:nvSpPr>
          <p:cNvPr id="10" name="Oval 9"/>
          <p:cNvSpPr/>
          <p:nvPr/>
        </p:nvSpPr>
        <p:spPr>
          <a:xfrm>
            <a:off x="2108200" y="3362325"/>
            <a:ext cx="835025" cy="4381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</a:t>
            </a:r>
            <a:r>
              <a:rPr lang="vi-VN"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</a:t>
            </a:r>
          </a:p>
        </p:txBody>
      </p:sp>
      <p:sp>
        <p:nvSpPr>
          <p:cNvPr id="11" name="Oval 10"/>
          <p:cNvSpPr/>
          <p:nvPr/>
        </p:nvSpPr>
        <p:spPr>
          <a:xfrm>
            <a:off x="5634038" y="6008688"/>
            <a:ext cx="995363" cy="7318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MÉP-THỊ VẢI</a:t>
            </a:r>
            <a:r>
              <a:rPr lang="vi-VN"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PORTS</a:t>
            </a:r>
          </a:p>
        </p:txBody>
      </p:sp>
      <p:sp>
        <p:nvSpPr>
          <p:cNvPr id="12" name="Oval 11"/>
          <p:cNvSpPr/>
          <p:nvPr/>
        </p:nvSpPr>
        <p:spPr>
          <a:xfrm>
            <a:off x="4867275" y="1997075"/>
            <a:ext cx="1023938" cy="5127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AMATA</a:t>
            </a:r>
          </a:p>
        </p:txBody>
      </p:sp>
      <p:sp>
        <p:nvSpPr>
          <p:cNvPr id="13" name="Oval 12"/>
          <p:cNvSpPr/>
          <p:nvPr/>
        </p:nvSpPr>
        <p:spPr>
          <a:xfrm>
            <a:off x="4929188" y="2536825"/>
            <a:ext cx="1023938" cy="5127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NHƠN TRẠCH</a:t>
            </a:r>
            <a:endParaRPr sz="10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89425" y="704850"/>
            <a:ext cx="1023938" cy="5127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 THẦN</a:t>
            </a:r>
            <a:endParaRPr sz="10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44700" y="2730500"/>
            <a:ext cx="898525" cy="4714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 TRUNG</a:t>
            </a:r>
          </a:p>
        </p:txBody>
      </p:sp>
      <p:cxnSp>
        <p:nvCxnSpPr>
          <p:cNvPr id="17" name="Straight Arrow Connector 16"/>
          <p:cNvCxnSpPr>
            <a:stCxn id="14" idx="4"/>
            <a:endCxn id="7" idx="0"/>
          </p:cNvCxnSpPr>
          <p:nvPr/>
        </p:nvCxnSpPr>
        <p:spPr>
          <a:xfrm flipH="1">
            <a:off x="4379463" y="1217613"/>
            <a:ext cx="421931" cy="187339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6"/>
            <a:endCxn id="7" idx="1"/>
          </p:cNvCxnSpPr>
          <p:nvPr/>
        </p:nvCxnSpPr>
        <p:spPr>
          <a:xfrm>
            <a:off x="2943225" y="2966244"/>
            <a:ext cx="1275715" cy="19753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7" idx="2"/>
          </p:cNvCxnSpPr>
          <p:nvPr/>
        </p:nvCxnSpPr>
        <p:spPr>
          <a:xfrm flipV="1">
            <a:off x="2943225" y="3339456"/>
            <a:ext cx="1209225" cy="2419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7"/>
            <a:endCxn id="7" idx="3"/>
          </p:cNvCxnSpPr>
          <p:nvPr/>
        </p:nvCxnSpPr>
        <p:spPr>
          <a:xfrm flipV="1">
            <a:off x="3283578" y="3515132"/>
            <a:ext cx="935362" cy="38742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4"/>
            <a:endCxn id="11" idx="1"/>
          </p:cNvCxnSpPr>
          <p:nvPr/>
        </p:nvCxnSpPr>
        <p:spPr>
          <a:xfrm>
            <a:off x="4379463" y="3587900"/>
            <a:ext cx="1400343" cy="25279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7"/>
            <a:endCxn id="12" idx="3"/>
          </p:cNvCxnSpPr>
          <p:nvPr/>
        </p:nvCxnSpPr>
        <p:spPr>
          <a:xfrm flipV="1">
            <a:off x="4539985" y="2434746"/>
            <a:ext cx="477242" cy="7290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6"/>
          </p:cNvCxnSpPr>
          <p:nvPr/>
        </p:nvCxnSpPr>
        <p:spPr>
          <a:xfrm flipV="1">
            <a:off x="4606475" y="3067199"/>
            <a:ext cx="690563" cy="27146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211638" y="1722438"/>
            <a:ext cx="1023938" cy="5111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SÓNG THẦN</a:t>
            </a:r>
            <a:endParaRPr sz="10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endParaRPr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98345"/>
              </p:ext>
            </p:extLst>
          </p:nvPr>
        </p:nvGraphicFramePr>
        <p:xfrm>
          <a:off x="6446838" y="69850"/>
          <a:ext cx="2619374" cy="669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74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Depot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Distance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Ports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IPs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EPZs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(km)</a:t>
                      </a:r>
                      <a:endParaRPr lang="en-US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329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Tân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Thuận</a:t>
                      </a:r>
                      <a:r>
                        <a:rPr lang="vi-VN" alt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Export Processing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329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Tân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vi-VN" alt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Industrial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329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Tân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Bình</a:t>
                      </a:r>
                      <a:r>
                        <a:rPr lang="vi-VN" alt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Industrial Park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80">
                <a:tc>
                  <a:txBody>
                    <a:bodyPr/>
                    <a:lstStyle/>
                    <a:p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TC-</a:t>
                      </a:r>
                      <a:r>
                        <a:rPr 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Hiệp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Phước</a:t>
                      </a:r>
                      <a:r>
                        <a:rPr lang="vi-VN" alt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329"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</a:t>
                      </a:r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Phước</a:t>
                      </a:r>
                      <a:r>
                        <a:rPr lang="vi-VN" alt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Industrial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329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Biên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1,2</a:t>
                      </a:r>
                      <a:r>
                        <a:rPr lang="vi-VN" alt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Industrial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6380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Nhơn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Trạch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r>
                        <a:rPr lang="vi-VN" alt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Industrial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6380">
                <a:tc>
                  <a:txBody>
                    <a:bodyPr/>
                    <a:lstStyle/>
                    <a:p>
                      <a:r>
                        <a:rPr lang="en-US" baseline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Hitech</a:t>
                      </a:r>
                      <a:r>
                        <a:rPr lang="en-US" baseline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-Park</a:t>
                      </a:r>
                      <a:endParaRPr lang="en-US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Donut 6"/>
          <p:cNvSpPr/>
          <p:nvPr/>
        </p:nvSpPr>
        <p:spPr>
          <a:xfrm>
            <a:off x="1081088" y="750888"/>
            <a:ext cx="455613" cy="496888"/>
          </a:xfrm>
          <a:prstGeom prst="donut">
            <a:avLst>
              <a:gd name="adj" fmla="val 45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08100" y="1658938"/>
            <a:ext cx="835025" cy="4381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KCX TÂN THUẬN</a:t>
            </a:r>
            <a:endParaRPr sz="9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485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8" y="69850"/>
            <a:ext cx="6369050" cy="6698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Donut 11"/>
          <p:cNvSpPr/>
          <p:nvPr/>
        </p:nvSpPr>
        <p:spPr>
          <a:xfrm>
            <a:off x="949325" y="3913188"/>
            <a:ext cx="1063625" cy="544513"/>
          </a:xfrm>
          <a:prstGeom prst="donut">
            <a:avLst>
              <a:gd name="adj" fmla="val 376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TÂN THUẬN </a:t>
            </a:r>
          </a:p>
        </p:txBody>
      </p:sp>
      <p:sp>
        <p:nvSpPr>
          <p:cNvPr id="13" name="Donut 12"/>
          <p:cNvSpPr/>
          <p:nvPr/>
        </p:nvSpPr>
        <p:spPr>
          <a:xfrm>
            <a:off x="663575" y="2908300"/>
            <a:ext cx="1062038" cy="542925"/>
          </a:xfrm>
          <a:prstGeom prst="donut">
            <a:avLst>
              <a:gd name="adj" fmla="val 376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TÂN TẠO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Donut 13"/>
          <p:cNvSpPr/>
          <p:nvPr/>
        </p:nvSpPr>
        <p:spPr>
          <a:xfrm>
            <a:off x="1473200" y="2449513"/>
            <a:ext cx="1063625" cy="542925"/>
          </a:xfrm>
          <a:prstGeom prst="donut">
            <a:avLst>
              <a:gd name="adj" fmla="val 376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TÂN BÌNH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 bwMode="auto">
          <a:xfrm>
            <a:off x="3824288" y="2795588"/>
            <a:ext cx="471488" cy="496888"/>
          </a:xfrm>
          <a:prstGeom prst="donut">
            <a:avLst>
              <a:gd name="adj" fmla="val 3760"/>
            </a:avLst>
          </a:prstGeom>
          <a:solidFill>
            <a:schemeClr val="accent1"/>
          </a:solidFill>
          <a:ln w="25400">
            <a:solidFill>
              <a:srgbClr val="FF0000"/>
            </a:solidFill>
          </a:ln>
          <a:effectLst/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921000" y="6184900"/>
            <a:ext cx="1062038" cy="542925"/>
          </a:xfrm>
          <a:prstGeom prst="donut">
            <a:avLst>
              <a:gd name="adj" fmla="val 376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TC-HIỆP PHƯỚC</a:t>
            </a:r>
            <a:r>
              <a:rPr kumimoji="0" lang="vi-V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PORT</a:t>
            </a: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Donut 16"/>
          <p:cNvSpPr/>
          <p:nvPr/>
        </p:nvSpPr>
        <p:spPr>
          <a:xfrm>
            <a:off x="4716463" y="2135188"/>
            <a:ext cx="1062038" cy="542925"/>
          </a:xfrm>
          <a:prstGeom prst="donut">
            <a:avLst>
              <a:gd name="adj" fmla="val 376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PHƯỚC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Donut 17"/>
          <p:cNvSpPr/>
          <p:nvPr/>
        </p:nvSpPr>
        <p:spPr>
          <a:xfrm>
            <a:off x="3988594" y="1377157"/>
            <a:ext cx="1062038" cy="542925"/>
          </a:xfrm>
          <a:prstGeom prst="donut">
            <a:avLst>
              <a:gd name="adj" fmla="val 376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BIÊN HOÀ  </a:t>
            </a:r>
          </a:p>
        </p:txBody>
      </p:sp>
      <p:sp>
        <p:nvSpPr>
          <p:cNvPr id="19" name="Donut 18"/>
          <p:cNvSpPr/>
          <p:nvPr/>
        </p:nvSpPr>
        <p:spPr>
          <a:xfrm>
            <a:off x="4492625" y="2836863"/>
            <a:ext cx="1063625" cy="542925"/>
          </a:xfrm>
          <a:prstGeom prst="donut">
            <a:avLst>
              <a:gd name="adj" fmla="val 376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NHƠN TRẠCH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Donut 19"/>
          <p:cNvSpPr/>
          <p:nvPr/>
        </p:nvSpPr>
        <p:spPr>
          <a:xfrm>
            <a:off x="1878013" y="4264025"/>
            <a:ext cx="1063625" cy="542925"/>
          </a:xfrm>
          <a:prstGeom prst="donut">
            <a:avLst>
              <a:gd name="adj" fmla="val 376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CNC HITECH PARK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2" name="Straight Arrow Connector 21"/>
          <p:cNvCxnSpPr>
            <a:endCxn id="15" idx="1"/>
          </p:cNvCxnSpPr>
          <p:nvPr/>
        </p:nvCxnSpPr>
        <p:spPr>
          <a:xfrm>
            <a:off x="2563813" y="2500313"/>
            <a:ext cx="1329523" cy="3680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6"/>
            <a:endCxn id="15" idx="2"/>
          </p:cNvCxnSpPr>
          <p:nvPr/>
        </p:nvCxnSpPr>
        <p:spPr>
          <a:xfrm flipV="1">
            <a:off x="1725613" y="3044032"/>
            <a:ext cx="2098675" cy="13573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7"/>
            <a:endCxn id="15" idx="3"/>
          </p:cNvCxnSpPr>
          <p:nvPr/>
        </p:nvCxnSpPr>
        <p:spPr>
          <a:xfrm flipV="1">
            <a:off x="1857186" y="3219708"/>
            <a:ext cx="2036150" cy="77322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6"/>
            <a:endCxn id="15" idx="4"/>
          </p:cNvCxnSpPr>
          <p:nvPr/>
        </p:nvCxnSpPr>
        <p:spPr>
          <a:xfrm flipV="1">
            <a:off x="2941638" y="3292476"/>
            <a:ext cx="1118394" cy="12430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5"/>
            <a:endCxn id="16" idx="0"/>
          </p:cNvCxnSpPr>
          <p:nvPr/>
        </p:nvCxnSpPr>
        <p:spPr>
          <a:xfrm flipH="1">
            <a:off x="3452019" y="3219708"/>
            <a:ext cx="774709" cy="29651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3"/>
            <a:endCxn id="15" idx="0"/>
          </p:cNvCxnSpPr>
          <p:nvPr/>
        </p:nvCxnSpPr>
        <p:spPr>
          <a:xfrm flipH="1">
            <a:off x="4060032" y="1840572"/>
            <a:ext cx="84094" cy="95501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2"/>
            <a:endCxn id="15" idx="7"/>
          </p:cNvCxnSpPr>
          <p:nvPr/>
        </p:nvCxnSpPr>
        <p:spPr>
          <a:xfrm flipH="1">
            <a:off x="4226728" y="2406651"/>
            <a:ext cx="489735" cy="46170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3"/>
            <a:endCxn id="15" idx="6"/>
          </p:cNvCxnSpPr>
          <p:nvPr/>
        </p:nvCxnSpPr>
        <p:spPr>
          <a:xfrm flipH="1" flipV="1">
            <a:off x="4295776" y="3044032"/>
            <a:ext cx="352613" cy="25624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9014" y="52755"/>
            <a:ext cx="4797792" cy="24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DEPOT</a:t>
            </a:r>
            <a:r>
              <a:rPr kumimoji="0" lang="vi-V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LOCATION:</a:t>
            </a: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SU</a:t>
            </a:r>
            <a:r>
              <a:rPr kumimoji="0" lang="vi-V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 TIEN NEWPORT</a:t>
            </a: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vi-V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PORTS</a:t>
            </a: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vi-V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</a:t>
            </a: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vi-V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EPZs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:\Users\Public.TCIS-SIC\Desktop\ANH DA PHOTOSHOP\FILE DA XU LY PHOTOSHOP\TOA NHA VAN PHONG CH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987276" cy="73755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 rot="19367116">
            <a:off x="6028265" y="215229"/>
            <a:ext cx="5425717" cy="6757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02977" y="1904751"/>
            <a:ext cx="4240781" cy="1778798"/>
          </a:xfrm>
          <a:prstGeom prst="rect">
            <a:avLst/>
          </a:prstGeom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5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 CANG WAREHOUSING JSC.</a:t>
            </a:r>
            <a:endParaRPr lang="en-US" altLang="en-US" sz="3500" b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232618" y="2738158"/>
            <a:ext cx="3567065" cy="1253141"/>
          </a:xfrm>
          <a:prstGeom prst="homePlate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1232619" y="1485017"/>
            <a:ext cx="3567065" cy="1253141"/>
          </a:xfrm>
          <a:prstGeom prst="homePlate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1232617" y="3991299"/>
            <a:ext cx="3567065" cy="1253141"/>
          </a:xfrm>
          <a:prstGeom prst="homePlate">
            <a:avLst/>
          </a:prstGeom>
          <a:solidFill>
            <a:schemeClr val="accent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4414" y="1926921"/>
            <a:ext cx="3421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vi-VN" altLang="en-US" sz="1600">
                <a:solidFill>
                  <a:schemeClr val="bg1"/>
                </a:solidFill>
              </a:rPr>
              <a:t> </a:t>
            </a:r>
            <a:r>
              <a:rPr lang="en-US" sz="1600">
                <a:solidFill>
                  <a:schemeClr val="bg1"/>
                </a:solidFill>
              </a:rPr>
              <a:t>Established: January 4</a:t>
            </a:r>
            <a:r>
              <a:rPr lang="en-US" sz="1600" baseline="30000">
                <a:solidFill>
                  <a:schemeClr val="bg1"/>
                </a:solidFill>
              </a:rPr>
              <a:t>th</a:t>
            </a:r>
            <a:r>
              <a:rPr lang="en-US" sz="1600">
                <a:solidFill>
                  <a:schemeClr val="bg1"/>
                </a:solidFill>
              </a:rPr>
              <a:t> 2010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2617" y="2903063"/>
            <a:ext cx="342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vi-VN" altLang="en-US" sz="1600">
                <a:solidFill>
                  <a:schemeClr val="bg1"/>
                </a:solidFill>
              </a:rPr>
              <a:t> </a:t>
            </a:r>
            <a:r>
              <a:rPr lang="en-US" sz="1600">
                <a:solidFill>
                  <a:schemeClr val="bg1"/>
                </a:solidFill>
              </a:rPr>
              <a:t>As one of subsidiaries of Saigon Newport Corporation – Vietnam’s People Navy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4414" y="4203415"/>
            <a:ext cx="3272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Location</a:t>
            </a:r>
            <a:r>
              <a:rPr lang="en-US" sz="1600" dirty="0">
                <a:solidFill>
                  <a:schemeClr val="bg1"/>
                </a:solidFill>
              </a:rPr>
              <a:t>: Tan </a:t>
            </a:r>
            <a:r>
              <a:rPr lang="en-US" sz="1600" dirty="0" err="1">
                <a:solidFill>
                  <a:schemeClr val="bg1"/>
                </a:solidFill>
              </a:rPr>
              <a:t>Cang</a:t>
            </a:r>
            <a:r>
              <a:rPr lang="en-US" sz="1600" dirty="0">
                <a:solidFill>
                  <a:schemeClr val="bg1"/>
                </a:solidFill>
              </a:rPr>
              <a:t> – Cat Lai Terminal, Cat Lai Ward, </a:t>
            </a:r>
            <a:r>
              <a:rPr lang="en-US" sz="1600" dirty="0" smtClean="0">
                <a:solidFill>
                  <a:schemeClr val="bg1"/>
                </a:solidFill>
              </a:rPr>
              <a:t>Thu </a:t>
            </a:r>
            <a:r>
              <a:rPr lang="en-US" sz="1600" dirty="0" err="1" smtClean="0">
                <a:solidFill>
                  <a:schemeClr val="bg1"/>
                </a:solidFill>
              </a:rPr>
              <a:t>Duc</a:t>
            </a:r>
            <a:r>
              <a:rPr lang="en-US" sz="1600" dirty="0" smtClean="0">
                <a:solidFill>
                  <a:schemeClr val="bg1"/>
                </a:solidFill>
              </a:rPr>
              <a:t> City, HCMC, Vietnam.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rapezoid 7"/>
          <p:cNvSpPr/>
          <p:nvPr/>
        </p:nvSpPr>
        <p:spPr>
          <a:xfrm rot="5400000">
            <a:off x="-320715" y="2747208"/>
            <a:ext cx="1874043" cy="1232616"/>
          </a:xfrm>
          <a:prstGeom prst="trapezoid">
            <a:avLst/>
          </a:prstGeom>
          <a:solidFill>
            <a:schemeClr val="accent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V="1">
            <a:off x="-165374" y="4156072"/>
            <a:ext cx="1563365" cy="1232616"/>
          </a:xfrm>
          <a:prstGeom prst="parallelogram">
            <a:avLst/>
          </a:prstGeom>
          <a:solidFill>
            <a:schemeClr val="accent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/>
          <p:cNvSpPr/>
          <p:nvPr/>
        </p:nvSpPr>
        <p:spPr>
          <a:xfrm rot="16200000">
            <a:off x="-165379" y="1338345"/>
            <a:ext cx="1563365" cy="1232616"/>
          </a:xfrm>
          <a:prstGeom prst="parallelogram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endParaRPr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13" y="88900"/>
            <a:ext cx="6805335" cy="667948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34236"/>
              </p:ext>
            </p:extLst>
          </p:nvPr>
        </p:nvGraphicFramePr>
        <p:xfrm>
          <a:off x="6889748" y="88900"/>
          <a:ext cx="2169839" cy="667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2240"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Depot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Distance from SNP to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depot</a:t>
                      </a:r>
                      <a:r>
                        <a:rPr lang="vi-VN" alt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(Km)</a:t>
                      </a:r>
                      <a:endParaRPr 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20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20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vi-VN" alt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uong</a:t>
                      </a:r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vi-VN" alt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Long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320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Tanamexco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320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</a:t>
                      </a:r>
                      <a:r>
                        <a:rPr lang="vi-VN" alt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Long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320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Transimex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320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5320">
                <a:tc>
                  <a:txBody>
                    <a:bodyPr/>
                    <a:lstStyle/>
                    <a:p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vi-VN" alt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lang="en-US" baseline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vi-VN" altLang="en-US" baseline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55974" y="82550"/>
            <a:ext cx="4781002" cy="2873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DEPOT LOCATION: SUOI TIEN NEWPORT</a:t>
            </a: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vi-V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DEPOTS</a:t>
            </a:r>
          </a:p>
        </p:txBody>
      </p:sp>
      <p:sp>
        <p:nvSpPr>
          <p:cNvPr id="7" name="Donut 6"/>
          <p:cNvSpPr/>
          <p:nvPr/>
        </p:nvSpPr>
        <p:spPr>
          <a:xfrm>
            <a:off x="3715520" y="2516189"/>
            <a:ext cx="455613" cy="455613"/>
          </a:xfrm>
          <a:prstGeom prst="donut">
            <a:avLst>
              <a:gd name="adj" fmla="val 456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onut 7"/>
          <p:cNvSpPr/>
          <p:nvPr/>
        </p:nvSpPr>
        <p:spPr>
          <a:xfrm>
            <a:off x="3325813" y="1062038"/>
            <a:ext cx="987425" cy="608013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Solog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3874270" y="1662114"/>
            <a:ext cx="69850" cy="8540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nut 9"/>
          <p:cNvSpPr/>
          <p:nvPr/>
        </p:nvSpPr>
        <p:spPr>
          <a:xfrm>
            <a:off x="2292350" y="1243013"/>
            <a:ext cx="1006475" cy="601663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Vương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Bảo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1458913" y="2333625"/>
            <a:ext cx="1127125" cy="722313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Tana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mexco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243138" y="3005138"/>
            <a:ext cx="1125538" cy="720725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Phúc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165225" y="3144838"/>
            <a:ext cx="1127125" cy="720725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Transimex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316163" y="2217738"/>
            <a:ext cx="1125538" cy="720725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Sotra</a:t>
            </a:r>
            <a:r>
              <a:rPr kumimoji="0" lang="vi-VN" altLang="en-US" sz="14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14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15" name="Donut 14"/>
          <p:cNvSpPr/>
          <p:nvPr/>
        </p:nvSpPr>
        <p:spPr>
          <a:xfrm>
            <a:off x="3325813" y="369888"/>
            <a:ext cx="1125538" cy="720725"/>
          </a:xfrm>
          <a:prstGeom prst="donut">
            <a:avLst>
              <a:gd name="adj" fmla="val 492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Sóng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Thần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3205445" y="1757364"/>
            <a:ext cx="576798" cy="82554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 flipH="1">
            <a:off x="3319746" y="2905079"/>
            <a:ext cx="462497" cy="34136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6"/>
            <a:endCxn id="7" idx="2"/>
          </p:cNvCxnSpPr>
          <p:nvPr/>
        </p:nvCxnSpPr>
        <p:spPr>
          <a:xfrm>
            <a:off x="3441701" y="2578101"/>
            <a:ext cx="273819" cy="16589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thank yo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54483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4"/>
          <p:cNvSpPr/>
          <p:nvPr/>
        </p:nvSpPr>
        <p:spPr>
          <a:xfrm>
            <a:off x="609600" y="3505200"/>
            <a:ext cx="8305800" cy="1783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TAN CANG WAREHOUSING JSC. </a:t>
            </a:r>
            <a:r>
              <a:rPr lang="en-US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   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Address: Tan </a:t>
            </a:r>
            <a:r>
              <a:rPr lang="en-US" altLang="en-US" sz="2200" dirty="0" err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Cang</a:t>
            </a:r>
            <a:r>
              <a:rPr lang="vi-VN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vi-VN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Cat Lai Port, Cat Lai Ward, </a:t>
            </a:r>
            <a:r>
              <a:rPr lang="en-US" altLang="en-US" sz="2200" dirty="0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Thu </a:t>
            </a:r>
            <a:r>
              <a:rPr lang="en-US" altLang="en-US" sz="2200" dirty="0" err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Duc</a:t>
            </a:r>
            <a:r>
              <a:rPr lang="en-US" altLang="en-US" sz="2200" dirty="0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 City, </a:t>
            </a:r>
            <a:endParaRPr lang="en-US" altLang="en-US" sz="2200" dirty="0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Ho Chi Minh City, Vietnam</a:t>
            </a:r>
            <a:r>
              <a:rPr lang="vi-VN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en-US" sz="22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Tel: +84.8.3742 3928 – 3742 3929; Fax: +84.8.3742 3413   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err="1" smtClean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Website:tancangwarehousing.com.vn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ank-You-word-cloud-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" y="-441960"/>
            <a:ext cx="9144000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5" descr="SNP-Powerpoint-inside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2500"/>
            <a:ext cx="9144000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93200"/>
            <a:ext cx="9144000" cy="6464799"/>
            <a:chOff x="0" y="1019672"/>
            <a:chExt cx="9144000" cy="4210718"/>
          </a:xfrm>
        </p:grpSpPr>
        <p:sp>
          <p:nvSpPr>
            <p:cNvPr id="10" name="Flowchart: Document 9"/>
            <p:cNvSpPr/>
            <p:nvPr/>
          </p:nvSpPr>
          <p:spPr>
            <a:xfrm flipH="1" flipV="1">
              <a:off x="0" y="1284430"/>
              <a:ext cx="9144000" cy="3945960"/>
            </a:xfrm>
            <a:prstGeom prst="flowChartDocument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Document 10"/>
            <p:cNvSpPr/>
            <p:nvPr/>
          </p:nvSpPr>
          <p:spPr>
            <a:xfrm flipV="1">
              <a:off x="0" y="1019672"/>
              <a:ext cx="9144000" cy="4210717"/>
            </a:xfrm>
            <a:prstGeom prst="flowChartDocument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8600" y="-60008"/>
            <a:ext cx="8686800" cy="6915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900" b="1" kern="120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TAN CANG</a:t>
            </a:r>
            <a:r>
              <a:rPr kumimoji="0" lang="vi-VN" altLang="en-US" sz="3900" b="1" kern="120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900" b="1" kern="120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vi-VN" altLang="en-US" sz="3900" b="1" kern="120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900" b="1" kern="1200" normalizeH="0" baseline="0" noProof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CAT LAI WAREHOUSE </a:t>
            </a:r>
          </a:p>
        </p:txBody>
      </p:sp>
      <p:grpSp>
        <p:nvGrpSpPr>
          <p:cNvPr id="2" name="Group 30"/>
          <p:cNvGrpSpPr/>
          <p:nvPr/>
        </p:nvGrpSpPr>
        <p:grpSpPr>
          <a:xfrm>
            <a:off x="5634530" y="1891505"/>
            <a:ext cx="3357387" cy="2881312"/>
            <a:chOff x="5865538" y="2971799"/>
            <a:chExt cx="3200398" cy="1814102"/>
          </a:xfrm>
        </p:grpSpPr>
        <p:pic>
          <p:nvPicPr>
            <p:cNvPr id="8206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5538" y="2971799"/>
              <a:ext cx="3200398" cy="1814102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8207297" y="4038273"/>
              <a:ext cx="743183" cy="1529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203" name="Picture 20" descr="Bando TAN CANG_2014-2504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" y="612692"/>
            <a:ext cx="5538788" cy="6019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2825750" y="3005138"/>
            <a:ext cx="2277516" cy="457200"/>
            <a:chOff x="2825750" y="3005138"/>
            <a:chExt cx="2277516" cy="457200"/>
          </a:xfrm>
        </p:grpSpPr>
        <p:sp>
          <p:nvSpPr>
            <p:cNvPr id="18442" name="TextBox 27"/>
            <p:cNvSpPr txBox="1"/>
            <p:nvPr/>
          </p:nvSpPr>
          <p:spPr>
            <a:xfrm>
              <a:off x="3281364" y="3201988"/>
              <a:ext cx="1821902" cy="2603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C00000"/>
                  </a:solidFill>
                  <a:latin typeface="+mj-lt"/>
                </a:rPr>
                <a:t>TAN CANG</a:t>
              </a:r>
              <a:r>
                <a:rPr lang="vi-VN" altLang="en-US" sz="1100" b="1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en-US" sz="1100" b="1">
                  <a:solidFill>
                    <a:srgbClr val="C00000"/>
                  </a:solidFill>
                  <a:latin typeface="+mj-lt"/>
                </a:rPr>
                <a:t>-</a:t>
              </a:r>
              <a:r>
                <a:rPr lang="vi-VN" altLang="en-US" sz="1100" b="1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altLang="en-US" sz="1100" b="1">
                  <a:solidFill>
                    <a:srgbClr val="C00000"/>
                  </a:solidFill>
                  <a:latin typeface="+mj-lt"/>
                </a:rPr>
                <a:t>CAT LAI WHS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825750" y="3005138"/>
              <a:ext cx="381000" cy="42386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5460" y="1076255"/>
            <a:ext cx="8044870" cy="49331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 Same Side Corner Rectangle 43"/>
          <p:cNvSpPr/>
          <p:nvPr/>
        </p:nvSpPr>
        <p:spPr>
          <a:xfrm>
            <a:off x="-512964" y="5098689"/>
            <a:ext cx="5312650" cy="1870341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 Same Side Corner Rectangle 37"/>
          <p:cNvSpPr/>
          <p:nvPr/>
        </p:nvSpPr>
        <p:spPr>
          <a:xfrm flipV="1">
            <a:off x="4268420" y="0"/>
            <a:ext cx="5358505" cy="1841376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782557" y="1281549"/>
            <a:ext cx="1183228" cy="1183228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1" descr="C:\Users\Public.TCIS-SIC\Desktop\WED KHO VẬN\File anh CANG CAT LAI 27-9\ảnh chọn\HINH XE T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3819"/>
            <a:ext cx="2054874" cy="1231017"/>
          </a:xfrm>
          <a:prstGeom prst="round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5" name="Picture 11" descr="C:\Users\Public.TCIS-SIC\Desktop\ANH DA PHOTOSHOP\FILE DA XU LY PHOTOSHOP\bãi hàng cảng mở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193" y="283819"/>
            <a:ext cx="2054874" cy="1231017"/>
          </a:xfrm>
          <a:prstGeom prst="round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" name="Picture 12" descr="C:\Users\Public.TCIS-SIC\Desktop\ANH DA PHOTOSHOP\FILE DA XU LY PHOTOSHOP\hinh anh trong kho nhap kh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0" y="5385570"/>
            <a:ext cx="2054874" cy="1231017"/>
          </a:xfrm>
          <a:prstGeom prst="round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7" name="Rounded Rectangle 36"/>
          <p:cNvSpPr/>
          <p:nvPr/>
        </p:nvSpPr>
        <p:spPr>
          <a:xfrm>
            <a:off x="2469300" y="5385571"/>
            <a:ext cx="2054874" cy="1231017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31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97776" y="620884"/>
            <a:ext cx="3035800" cy="1593795"/>
          </a:xfr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anchor="ctr" anchorCtr="0"/>
          <a:lstStyle/>
          <a:p>
            <a:r>
              <a:rPr lang="en-US" altLang="en-US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BUSINESSES</a:t>
            </a:r>
            <a:endParaRPr lang="en-US" altLang="en-US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66015" y="2344401"/>
            <a:ext cx="2353424" cy="1384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WAREHOUSING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SERVICE</a:t>
            </a:r>
          </a:p>
          <a:p>
            <a:pPr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CFS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warehouse</a:t>
            </a:r>
          </a:p>
          <a:p>
            <a:pPr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Bonded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warehouse</a:t>
            </a:r>
          </a:p>
          <a:p>
            <a:pPr marL="17145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17145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30950" y="2317337"/>
            <a:ext cx="2200955" cy="116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b="1" noProof="0" dirty="0" smtClean="0">
                <a:solidFill>
                  <a:schemeClr val="bg2"/>
                </a:solidFill>
              </a:rPr>
              <a:t>CONTAINER YARD</a:t>
            </a:r>
          </a:p>
          <a:p>
            <a:pPr marL="401638" marR="0" lvl="0" indent="-2905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Stuffing/Un-stuffing service</a:t>
            </a:r>
            <a:endParaRPr kumimoji="0" lang="en-US" sz="16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marR="0" lvl="0" indent="-2905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Container</a:t>
            </a:r>
            <a:r>
              <a:rPr kumimoji="0" lang="en-US" sz="16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inspection</a:t>
            </a:r>
            <a:endParaRPr kumimoji="0" lang="en-US" sz="1600" b="1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1638" marR="0" lvl="0" indent="-2905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b="1" noProof="0" dirty="0" smtClean="0">
                <a:solidFill>
                  <a:schemeClr val="bg1"/>
                </a:solidFill>
              </a:rPr>
              <a:t>Fumigation service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07997" y="4063607"/>
            <a:ext cx="2487149" cy="1106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TRUCKING SERVICE</a:t>
            </a:r>
          </a:p>
          <a:p>
            <a:pPr marL="401638" marR="0" lvl="0" indent="-2905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Overland trucking HCM and adjacent areas </a:t>
            </a:r>
          </a:p>
          <a:p>
            <a:pPr marL="401638" marR="0" lvl="0" indent="-2905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FCL &amp; LCL trucking  </a:t>
            </a:r>
          </a:p>
          <a:p>
            <a:pPr marL="401638" marR="0" lvl="0" indent="-2905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O.O.G trucking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6015" y="3741241"/>
            <a:ext cx="2158340" cy="1037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DEPOT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/ M&amp;R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SERVICE</a:t>
            </a:r>
          </a:p>
          <a:p>
            <a:pPr marL="461963" marR="0" lvl="0" indent="-2905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b="1" smtClean="0">
                <a:solidFill>
                  <a:schemeClr val="bg1"/>
                </a:solidFill>
              </a:rPr>
              <a:t>Depot </a:t>
            </a:r>
          </a:p>
          <a:p>
            <a:pPr marL="461963" marR="0" lvl="0" indent="-2905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M&amp;R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ardrop 38"/>
          <p:cNvSpPr/>
          <p:nvPr/>
        </p:nvSpPr>
        <p:spPr>
          <a:xfrm rot="16200000">
            <a:off x="0" y="0"/>
            <a:ext cx="4116630" cy="4116630"/>
          </a:xfrm>
          <a:prstGeom prst="teardrop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981705" y="5326375"/>
            <a:ext cx="1162295" cy="550199"/>
            <a:chOff x="-14867" y="340965"/>
            <a:chExt cx="1162295" cy="550199"/>
          </a:xfrm>
        </p:grpSpPr>
        <p:grpSp>
          <p:nvGrpSpPr>
            <p:cNvPr id="52" name="Group 51"/>
            <p:cNvGrpSpPr/>
            <p:nvPr/>
          </p:nvGrpSpPr>
          <p:grpSpPr>
            <a:xfrm>
              <a:off x="-14867" y="340965"/>
              <a:ext cx="540263" cy="550199"/>
              <a:chOff x="7751322" y="6081763"/>
              <a:chExt cx="540263" cy="55019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7751322" y="6081763"/>
                <a:ext cx="533095" cy="75895"/>
                <a:chOff x="777250" y="0"/>
                <a:chExt cx="533095" cy="75895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7754309" y="6237115"/>
                <a:ext cx="533095" cy="75895"/>
                <a:chOff x="777250" y="0"/>
                <a:chExt cx="533095" cy="75895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754309" y="6396029"/>
                <a:ext cx="533095" cy="75895"/>
                <a:chOff x="777250" y="0"/>
                <a:chExt cx="533095" cy="75895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7758490" y="6556067"/>
                <a:ext cx="533095" cy="75895"/>
                <a:chOff x="777250" y="0"/>
                <a:chExt cx="533095" cy="75895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607165" y="340965"/>
              <a:ext cx="540263" cy="550199"/>
              <a:chOff x="7751322" y="6081763"/>
              <a:chExt cx="540263" cy="550199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7751322" y="6081763"/>
                <a:ext cx="533095" cy="75895"/>
                <a:chOff x="777250" y="0"/>
                <a:chExt cx="533095" cy="75895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7754309" y="6237115"/>
                <a:ext cx="533095" cy="75895"/>
                <a:chOff x="777250" y="0"/>
                <a:chExt cx="533095" cy="75895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7754309" y="6396029"/>
                <a:ext cx="533095" cy="75895"/>
                <a:chOff x="777250" y="0"/>
                <a:chExt cx="533095" cy="75895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7758490" y="6556067"/>
                <a:ext cx="533095" cy="75895"/>
                <a:chOff x="777250" y="0"/>
                <a:chExt cx="533095" cy="75895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7772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9296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0820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234450" y="0"/>
                  <a:ext cx="75895" cy="758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4" name="Oval 93"/>
          <p:cNvSpPr/>
          <p:nvPr/>
        </p:nvSpPr>
        <p:spPr>
          <a:xfrm>
            <a:off x="6991831" y="5576529"/>
            <a:ext cx="2450673" cy="2450673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13"/>
          <p:cNvSpPr/>
          <p:nvPr/>
        </p:nvSpPr>
        <p:spPr>
          <a:xfrm rot="10800000">
            <a:off x="6014003" y="-8742"/>
            <a:ext cx="3129995" cy="2071632"/>
          </a:xfrm>
          <a:prstGeom prst="triangle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2"/>
          <p:cNvSpPr/>
          <p:nvPr/>
        </p:nvSpPr>
        <p:spPr>
          <a:xfrm rot="16200000">
            <a:off x="-2093362" y="1638879"/>
            <a:ext cx="7755622" cy="3601832"/>
          </a:xfrm>
          <a:prstGeom prst="flowChartMerg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Merge 1"/>
          <p:cNvSpPr/>
          <p:nvPr/>
        </p:nvSpPr>
        <p:spPr>
          <a:xfrm rot="16200000">
            <a:off x="-1900789" y="1903106"/>
            <a:ext cx="6855682" cy="3054101"/>
          </a:xfrm>
          <a:prstGeom prst="flowChartMerg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0" name="Title 1"/>
          <p:cNvSpPr>
            <a:spLocks noGrp="1"/>
          </p:cNvSpPr>
          <p:nvPr>
            <p:ph type="title"/>
          </p:nvPr>
        </p:nvSpPr>
        <p:spPr>
          <a:xfrm>
            <a:off x="397510" y="-8546"/>
            <a:ext cx="8229600" cy="7620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en-US" b="1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WAREHOUSING SERVICE</a:t>
            </a:r>
          </a:p>
        </p:txBody>
      </p:sp>
      <p:sp>
        <p:nvSpPr>
          <p:cNvPr id="3" name="Isosceles Triangle 2"/>
          <p:cNvSpPr/>
          <p:nvPr/>
        </p:nvSpPr>
        <p:spPr>
          <a:xfrm rot="10800000">
            <a:off x="6848849" y="-8547"/>
            <a:ext cx="2295150" cy="1540171"/>
          </a:xfrm>
          <a:prstGeom prst="triangle">
            <a:avLst>
              <a:gd name="adj" fmla="val 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2971800" cy="19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371600"/>
            <a:ext cx="2743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371600"/>
            <a:ext cx="2590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2133600" y="762000"/>
            <a:ext cx="548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Consolidation Freight Station (CFS)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22550" y="3459929"/>
            <a:ext cx="4267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Bonded warehouse</a:t>
            </a:r>
          </a:p>
        </p:txBody>
      </p:sp>
      <p:pic>
        <p:nvPicPr>
          <p:cNvPr id="10257" name="Picture 10" descr="C:\Users\Public.TCIS-SIC\Desktop\ANH DA PHOTOSHOP\FILE DA XU LY PHOTOSHOP\hinh anh trong kho nhap kha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8" y="3933633"/>
            <a:ext cx="3743325" cy="278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22" y="3884565"/>
            <a:ext cx="3415080" cy="28079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/>
          <p:cNvSpPr/>
          <p:nvPr/>
        </p:nvSpPr>
        <p:spPr>
          <a:xfrm flipH="1" flipV="1">
            <a:off x="0" y="1284430"/>
            <a:ext cx="9144000" cy="3945960"/>
          </a:xfrm>
          <a:prstGeom prst="flowChartDocumen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flipV="1">
            <a:off x="0" y="1019673"/>
            <a:ext cx="9144000" cy="3945960"/>
          </a:xfrm>
          <a:prstGeom prst="flowChartDocumen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4" descr="C:\Users\Public.TCIS-SIC\Desktop\WAREHOUSE\HINH ANH\kho xuat\101ND300\selected\FILE GUI CHI QUYEN\KHO XUAT MO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b="3176"/>
          <a:stretch/>
        </p:blipFill>
        <p:spPr bwMode="auto">
          <a:xfrm>
            <a:off x="1" y="1841869"/>
            <a:ext cx="9143999" cy="5025116"/>
          </a:xfrm>
          <a:prstGeom prst="rect">
            <a:avLst/>
          </a:prstGeom>
          <a:noFill/>
          <a:ln w="158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928747"/>
            <a:ext cx="9144000" cy="4938238"/>
          </a:xfrm>
          <a:prstGeom prst="rect">
            <a:avLst/>
          </a:prstGeom>
          <a:gradFill>
            <a:gsLst>
              <a:gs pos="2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36200" y="2323101"/>
            <a:ext cx="6375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830" lvl="0" indent="-290830">
              <a:lnSpc>
                <a:spcPct val="15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b="1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area : </a:t>
            </a:r>
            <a:r>
              <a:rPr lang="en-US" b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35.500</a:t>
            </a:r>
            <a:r>
              <a:rPr lang="en-US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sqm</a:t>
            </a:r>
            <a:endParaRPr lang="en-US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8030" lvl="1" indent="-290830">
              <a:lnSpc>
                <a:spcPct val="150000"/>
              </a:lnSpc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sz="16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18,000 </a:t>
            </a:r>
            <a:r>
              <a:rPr lang="en-US" sz="160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sqm</a:t>
            </a:r>
            <a:r>
              <a:rPr lang="en-US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CFS WHS (import) – 12,500 pallets</a:t>
            </a:r>
          </a:p>
          <a:p>
            <a:pPr marL="748030" lvl="1" indent="-290830">
              <a:lnSpc>
                <a:spcPct val="150000"/>
              </a:lnSpc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sz="16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8,250</a:t>
            </a:r>
            <a:r>
              <a:rPr lang="en-US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sqm</a:t>
            </a:r>
            <a:r>
              <a:rPr lang="en-US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CFS WHS (export) – 6,820 pallets</a:t>
            </a:r>
          </a:p>
          <a:p>
            <a:pPr marL="748030" lvl="1" indent="-290830">
              <a:lnSpc>
                <a:spcPct val="150000"/>
              </a:lnSpc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290195" algn="l"/>
              </a:tabLst>
              <a:defRPr/>
            </a:pPr>
            <a:r>
              <a:rPr lang="en-US" sz="16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9,250</a:t>
            </a:r>
            <a:r>
              <a:rPr lang="en-US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sqm</a:t>
            </a:r>
            <a:r>
              <a:rPr lang="en-US" sz="16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Bonded WHS – 10,500 pallets</a:t>
            </a:r>
          </a:p>
          <a:p>
            <a:pPr marL="290830" lvl="0" indent="-290830">
              <a:lnSpc>
                <a:spcPct val="15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b="1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Productivity</a:t>
            </a:r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600" b="1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400 containers per day</a:t>
            </a:r>
            <a:endParaRPr lang="en-US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90830" lvl="0" indent="-290830">
              <a:lnSpc>
                <a:spcPct val="15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b="1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Handling capacity:</a:t>
            </a:r>
            <a:endParaRPr lang="en-US" sz="1100" b="1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74725" lvl="0" indent="-290513" eaLnBrk="1" hangingPunct="1">
              <a:lnSpc>
                <a:spcPct val="150000"/>
              </a:lnSpc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Forklift: 59 battery pcs (indoor) type </a:t>
            </a:r>
            <a:r>
              <a:rPr lang="en-US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2.5MTs</a:t>
            </a:r>
          </a:p>
          <a:p>
            <a:pPr marL="974725" lvl="0" indent="-290513" eaLnBrk="1" hangingPunct="1">
              <a:lnSpc>
                <a:spcPct val="150000"/>
              </a:lnSpc>
              <a:buClr>
                <a:schemeClr val="tx1"/>
              </a:buClr>
              <a:buSzPct val="95000"/>
              <a:tabLst>
                <a:tab pos="1427163" algn="l"/>
              </a:tabLst>
              <a:defRPr/>
            </a:pP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mtClean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55 </a:t>
            </a: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diesel pcs (outdoor) type 2.5</a:t>
            </a:r>
            <a:r>
              <a:rPr lang="vi-VN" altLang="en-US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- 3.5MTs</a:t>
            </a:r>
            <a:endParaRPr lang="en-US" sz="1200">
              <a:solidFill>
                <a:schemeClr val="accent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90830" lvl="0" indent="-290830" eaLnBrk="1" hangingPunct="1">
              <a:lnSpc>
                <a:spcPct val="150000"/>
              </a:lnSpc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Fully equipped with CCTV &amp; Fire fighting system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33575" y="1560826"/>
            <a:ext cx="2428640" cy="629869"/>
            <a:chOff x="3357680" y="1379835"/>
            <a:chExt cx="2428640" cy="629869"/>
          </a:xfrm>
        </p:grpSpPr>
        <p:sp>
          <p:nvSpPr>
            <p:cNvPr id="4" name="Flowchart: Terminator 3"/>
            <p:cNvSpPr/>
            <p:nvPr/>
          </p:nvSpPr>
          <p:spPr>
            <a:xfrm>
              <a:off x="3357680" y="1379835"/>
              <a:ext cx="2428640" cy="629869"/>
            </a:xfrm>
            <a:prstGeom prst="flowChartTermina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0830" lvl="0" indent="-290830" algn="ctr">
                <a:lnSpc>
                  <a:spcPct val="150000"/>
                </a:lnSpc>
                <a:buClr>
                  <a:schemeClr val="tx1"/>
                </a:buClr>
                <a:buSzPct val="95000"/>
                <a:tabLst>
                  <a:tab pos="290195" algn="l"/>
                </a:tabLst>
                <a:defRPr/>
              </a:pPr>
              <a:endParaRPr lang="en-US" b="1" i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0956" y="1403582"/>
              <a:ext cx="2002088" cy="5078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290830" lvl="0" indent="-290830" algn="ctr">
                <a:lnSpc>
                  <a:spcPct val="150000"/>
                </a:lnSpc>
                <a:buClr>
                  <a:schemeClr val="tx1"/>
                </a:buClr>
                <a:buSzPct val="95000"/>
                <a:tabLst>
                  <a:tab pos="290195" algn="l"/>
                </a:tabLst>
                <a:defRPr/>
              </a:pPr>
              <a:r>
                <a:rPr lang="en-US" b="1" i="1" smtClean="0">
                  <a:solidFill>
                    <a:srgbClr val="FFC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SCALE </a:t>
              </a:r>
              <a:r>
                <a:rPr lang="en-US" b="1" i="1">
                  <a:solidFill>
                    <a:srgbClr val="FFC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&amp; </a:t>
              </a:r>
              <a:r>
                <a:rPr lang="en-US" b="1" i="1" smtClean="0">
                  <a:solidFill>
                    <a:srgbClr val="FFC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CAPACITY </a:t>
              </a:r>
              <a:endParaRPr lang="en-US" b="1" i="1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241280"/>
            <a:ext cx="9144000" cy="6915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900" b="1" kern="1200" normalizeH="0" baseline="0" noProof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TAN </a:t>
            </a:r>
            <a:r>
              <a:rPr kumimoji="0" lang="en-US" sz="3900" b="1" kern="1200" normalizeH="0" baseline="0" noProof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CANG - CAT </a:t>
            </a:r>
            <a:r>
              <a:rPr kumimoji="0" lang="en-US" sz="3900" b="1" kern="1200" normalizeH="0" baseline="0" noProof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LAI WAREHOUSE </a:t>
            </a:r>
          </a:p>
        </p:txBody>
      </p:sp>
      <p:sp>
        <p:nvSpPr>
          <p:cNvPr id="9" name="Oval 8"/>
          <p:cNvSpPr/>
          <p:nvPr/>
        </p:nvSpPr>
        <p:spPr>
          <a:xfrm>
            <a:off x="2940298" y="1038209"/>
            <a:ext cx="227685" cy="2276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4867" y="1043271"/>
            <a:ext cx="227685" cy="2276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89436" y="1043273"/>
            <a:ext cx="227685" cy="227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4005" y="1043272"/>
            <a:ext cx="227685" cy="22768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659" y="6308186"/>
            <a:ext cx="1995230" cy="549814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94873" y="-618438"/>
            <a:ext cx="3124984" cy="3124984"/>
          </a:xfrm>
          <a:prstGeom prst="ellipse">
            <a:avLst/>
          </a:prstGeom>
          <a:solidFill>
            <a:srgbClr val="C0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886" y="219636"/>
            <a:ext cx="51608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1200" normalizeH="0" baseline="0" noProof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IMPORT CFS WAREHOUSE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5365" y="133384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830" lvl="0" indent="-29083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sz="1600">
                <a:solidFill>
                  <a:schemeClr val="accent1"/>
                </a:solidFill>
                <a:cs typeface="Arial" panose="020B0604020202020204" pitchFamily="34" charset="0"/>
              </a:rPr>
              <a:t>Total area: </a:t>
            </a:r>
            <a:r>
              <a:rPr lang="en-US" sz="1600" b="1">
                <a:solidFill>
                  <a:srgbClr val="FF0000"/>
                </a:solidFill>
                <a:cs typeface="Arial" panose="020B0604020202020204" pitchFamily="34" charset="0"/>
              </a:rPr>
              <a:t>18,000 </a:t>
            </a:r>
            <a:r>
              <a:rPr lang="en-US" sz="1600" err="1">
                <a:solidFill>
                  <a:srgbClr val="FF0000"/>
                </a:solidFill>
                <a:cs typeface="Arial" panose="020B0604020202020204" pitchFamily="34" charset="0"/>
              </a:rPr>
              <a:t>sqm</a:t>
            </a:r>
            <a:endParaRPr lang="en-US" sz="16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90830" lvl="0" indent="-29083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sz="1600">
                <a:solidFill>
                  <a:schemeClr val="accent1"/>
                </a:solidFill>
                <a:cs typeface="Arial" panose="020B0604020202020204" pitchFamily="34" charset="0"/>
              </a:rPr>
              <a:t>Capacity of </a:t>
            </a:r>
            <a:r>
              <a:rPr lang="en-US" sz="1600" b="1">
                <a:solidFill>
                  <a:schemeClr val="accent1"/>
                </a:solidFill>
                <a:cs typeface="Arial" panose="020B0604020202020204" pitchFamily="34" charset="0"/>
              </a:rPr>
              <a:t>12,500 pallets</a:t>
            </a:r>
          </a:p>
          <a:p>
            <a:pPr marL="290830" lvl="0" indent="-29083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sz="1600">
                <a:solidFill>
                  <a:schemeClr val="accent1"/>
                </a:solidFill>
                <a:cs typeface="Arial" panose="020B0604020202020204" pitchFamily="34" charset="0"/>
              </a:rPr>
              <a:t>Forklift: 64 pcs</a:t>
            </a:r>
          </a:p>
          <a:p>
            <a:pPr marL="690880" lvl="1" indent="-29083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sz="1600">
                <a:solidFill>
                  <a:schemeClr val="accent1"/>
                </a:solidFill>
                <a:cs typeface="Arial" panose="020B0604020202020204" pitchFamily="34" charset="0"/>
              </a:rPr>
              <a:t>32 battery pcs (indoor) – type 2MTs</a:t>
            </a:r>
          </a:p>
          <a:p>
            <a:pPr marL="690880" lvl="1" indent="-29083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tabLst>
                <a:tab pos="290195" algn="l"/>
              </a:tabLst>
              <a:defRPr/>
            </a:pPr>
            <a:r>
              <a:rPr lang="en-US" sz="1600">
                <a:solidFill>
                  <a:schemeClr val="accent1"/>
                </a:solidFill>
                <a:cs typeface="Arial" panose="020B0604020202020204" pitchFamily="34" charset="0"/>
              </a:rPr>
              <a:t>32 diesel pcs (outdoor) – type 2</a:t>
            </a:r>
            <a:r>
              <a:rPr lang="vi-VN" altLang="en-US" sz="160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chemeClr val="accent1"/>
                </a:solidFill>
                <a:cs typeface="Arial" panose="020B0604020202020204" pitchFamily="34" charset="0"/>
              </a:rPr>
              <a:t>-</a:t>
            </a:r>
            <a:r>
              <a:rPr lang="vi-VN" altLang="en-US" sz="160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schemeClr val="accent1"/>
                </a:solidFill>
                <a:cs typeface="Arial" panose="020B0604020202020204" pitchFamily="34" charset="0"/>
              </a:rPr>
              <a:t>3.5MTs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5365" y="38357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830" lvl="0" indent="-29083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sz="1600">
                <a:solidFill>
                  <a:schemeClr val="accent1"/>
                </a:solidFill>
                <a:cs typeface="Arial" panose="020B0604020202020204" pitchFamily="34" charset="0"/>
              </a:rPr>
              <a:t>CCTV system : 115 pcs, data recorded within 180 days</a:t>
            </a:r>
          </a:p>
          <a:p>
            <a:pPr marL="290830" indent="-29083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sz="1600">
                <a:solidFill>
                  <a:schemeClr val="accent1"/>
                </a:solidFill>
                <a:cs typeface="Arial" panose="020B0604020202020204" pitchFamily="34" charset="0"/>
              </a:rPr>
              <a:t>Racking system: 6 layers</a:t>
            </a:r>
            <a:endParaRPr lang="en-US" sz="1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90830" lvl="0" indent="-29083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sz="1600">
                <a:solidFill>
                  <a:srgbClr val="0070C0"/>
                </a:solidFill>
                <a:cs typeface="Arial" panose="020B0604020202020204" pitchFamily="34" charset="0"/>
              </a:rPr>
              <a:t>Fully equipped with auto</a:t>
            </a:r>
            <a:r>
              <a:rPr lang="vi-VN" altLang="en-US" sz="1600">
                <a:solidFill>
                  <a:srgbClr val="0070C0"/>
                </a:solidFill>
                <a:cs typeface="Arial" panose="020B0604020202020204" pitchFamily="34" charset="0"/>
              </a:rPr>
              <a:t>-</a:t>
            </a:r>
            <a:r>
              <a:rPr lang="en-US" sz="1600">
                <a:solidFill>
                  <a:srgbClr val="0070C0"/>
                </a:solidFill>
                <a:cs typeface="Arial" panose="020B0604020202020204" pitchFamily="34" charset="0"/>
              </a:rPr>
              <a:t>fire alarm system &amp; sprinkler system</a:t>
            </a:r>
          </a:p>
          <a:p>
            <a:pPr marL="290830" lvl="0" indent="-29083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Char char="ü"/>
              <a:tabLst>
                <a:tab pos="290195" algn="l"/>
              </a:tabLst>
              <a:defRPr/>
            </a:pPr>
            <a:r>
              <a:rPr lang="en-US" sz="1600">
                <a:solidFill>
                  <a:srgbClr val="0070C0"/>
                </a:solidFill>
                <a:cs typeface="Arial" panose="020B0604020202020204" pitchFamily="34" charset="0"/>
              </a:rPr>
              <a:t>Staff: 116 people per shift (excl. workers) </a:t>
            </a:r>
            <a:endParaRPr lang="en-US" sz="160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512965" y="1076256"/>
            <a:ext cx="8803820" cy="2428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-512965" y="3637098"/>
            <a:ext cx="8803820" cy="2428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336"/>
          <a:stretch/>
        </p:blipFill>
        <p:spPr>
          <a:xfrm>
            <a:off x="170090" y="1228045"/>
            <a:ext cx="3205890" cy="214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8" y="3984738"/>
            <a:ext cx="3344800" cy="173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8537145" y="1832759"/>
            <a:ext cx="936422" cy="936422"/>
          </a:xfrm>
          <a:prstGeom prst="ellipse">
            <a:avLst/>
          </a:prstGeom>
          <a:solidFill>
            <a:srgbClr val="C0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9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91501"/>
            <a:ext cx="9144000" cy="6915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900" b="1" kern="1200" normalizeH="0" baseline="0" noProof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EXPORT CFS WAREHOUSE</a:t>
            </a:r>
          </a:p>
        </p:txBody>
      </p:sp>
      <p:sp>
        <p:nvSpPr>
          <p:cNvPr id="25" name="Oval 24"/>
          <p:cNvSpPr/>
          <p:nvPr/>
        </p:nvSpPr>
        <p:spPr>
          <a:xfrm>
            <a:off x="7683695" y="-457356"/>
            <a:ext cx="2715184" cy="2715184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64200" y="795119"/>
            <a:ext cx="542257" cy="542257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664755" y="1044077"/>
            <a:ext cx="7893080" cy="261794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572" y="1189604"/>
            <a:ext cx="3415275" cy="233947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Oval 26"/>
          <p:cNvSpPr/>
          <p:nvPr/>
        </p:nvSpPr>
        <p:spPr>
          <a:xfrm>
            <a:off x="-664755" y="4567425"/>
            <a:ext cx="2715184" cy="2715184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84719" y="6080092"/>
            <a:ext cx="997627" cy="997627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81785" y="6461810"/>
            <a:ext cx="346753" cy="346753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674625" y="3935666"/>
            <a:ext cx="6852776" cy="273222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75" y="4024645"/>
            <a:ext cx="3816976" cy="255426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38263" y="1325796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Total area: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  <a:t>8,250 </a:t>
            </a:r>
            <a:r>
              <a:rPr lang="en-US" b="1" err="1">
                <a:solidFill>
                  <a:schemeClr val="bg1"/>
                </a:solidFill>
                <a:latin typeface="Calibri" panose="020F0502020204030204" pitchFamily="34" charset="0"/>
              </a:rPr>
              <a:t>sqm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Capacity of 6,820 pallets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Forklift: 46 pcs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23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 battery pcs (indoor) – type 2.5 MTs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23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 diesel pcs (outdoor)</a:t>
            </a:r>
            <a:r>
              <a:rPr lang="vi-VN" altLang="en-US">
                <a:solidFill>
                  <a:schemeClr val="bg1"/>
                </a:solidFill>
                <a:latin typeface="Calibri" panose="020F0502020204030204" pitchFamily="34" charset="0"/>
              </a:rPr>
              <a:t> -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 type 2.5 MTs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0210" y="419378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CCTV system: 142 pcs (in &amp; out), data recorded within 180 days</a:t>
            </a:r>
          </a:p>
          <a:p>
            <a:pPr marL="342900" lvl="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Fully equipped with auto-fire alarm system &amp; sprinkler system</a:t>
            </a:r>
          </a:p>
          <a:p>
            <a:pPr marL="342900" lvl="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Racking system: 5 layers</a:t>
            </a:r>
          </a:p>
          <a:p>
            <a:pPr marL="342900" lvl="0" indent="-342900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Staff: 100 people per shift (excl. workers) </a:t>
            </a:r>
          </a:p>
        </p:txBody>
      </p:sp>
    </p:spTree>
    <p:extLst>
      <p:ext uri="{BB962C8B-B14F-4D97-AF65-F5344CB8AC3E}">
        <p14:creationId xmlns:p14="http://schemas.microsoft.com/office/powerpoint/2010/main" val="405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50580" y="1388575"/>
            <a:ext cx="1205580" cy="1205580"/>
          </a:xfrm>
          <a:prstGeom prst="ellipse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-720906" y="-205830"/>
            <a:ext cx="2027386" cy="2027386"/>
          </a:xfrm>
          <a:prstGeom prst="ellipse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64121" y="5343470"/>
            <a:ext cx="2027386" cy="2027386"/>
          </a:xfrm>
          <a:prstGeom prst="ellipse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7775" y="1607520"/>
            <a:ext cx="4022435" cy="591981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Users\Public.TCIS-SIC\Desktop\ANH DA PHOTOSHOP\FILE DA XU LY PHOTOSHOP\kho xuat moi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70" y="924465"/>
            <a:ext cx="3511246" cy="1878014"/>
          </a:xfrm>
          <a:prstGeom prst="round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ounded Rectangle 23"/>
          <p:cNvSpPr/>
          <p:nvPr/>
        </p:nvSpPr>
        <p:spPr>
          <a:xfrm>
            <a:off x="4710974" y="-821120"/>
            <a:ext cx="4022435" cy="683055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3916" y="210122"/>
            <a:ext cx="5056168" cy="6915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900" b="1" kern="1200" normalizeH="0" baseline="0" noProof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BONDED WAREHOUSE </a:t>
            </a:r>
          </a:p>
        </p:txBody>
      </p:sp>
      <p:pic>
        <p:nvPicPr>
          <p:cNvPr id="25" name="Picture 3" descr="C:\Users\Public.TCIS-SIC\Desktop\ANH DA PHOTOSHOP\FILE DA XU LY PHOTOSHOP\hinh anh trong kho nhap kh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568" y="4480852"/>
            <a:ext cx="3511246" cy="1981365"/>
          </a:xfrm>
          <a:prstGeom prst="round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89896" y="3188190"/>
            <a:ext cx="3838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Warehouse: “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KNQ TAN CANG SG BQP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 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WHS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No.5, Tan </a:t>
            </a:r>
            <a:r>
              <a:rPr lang="en-US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Cang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Cat Lai Terminal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area: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16,350  </a:t>
            </a:r>
            <a:r>
              <a:rPr lang="en-US" sz="1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sqm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which:</a:t>
            </a:r>
          </a:p>
          <a:p>
            <a:pPr marL="285750" lvl="0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Warehouse area</a:t>
            </a:r>
            <a:r>
              <a:rPr lang="en-US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9,250 </a:t>
            </a:r>
            <a:r>
              <a:rPr lang="en-US" sz="16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sqm</a:t>
            </a:r>
            <a:endParaRPr lang="en-US" sz="16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 area: </a:t>
            </a:r>
            <a:r>
              <a:rPr lang="en-US" sz="16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7,000 </a:t>
            </a:r>
            <a:r>
              <a:rPr lang="en-US" sz="16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sqm</a:t>
            </a:r>
            <a:endParaRPr lang="en-US" sz="16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5888" lvl="0" indent="-115888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operation: 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0951" y="1270797"/>
            <a:ext cx="36024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lvl="0" indent="-115888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bonded warehouse in an international 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seaport,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receive a variety of special goods (wine, beer, tobacco...), diversifying types: import-export goods, transshipment; Save time and cost compared to outside BWH</a:t>
            </a:r>
          </a:p>
          <a:p>
            <a:pPr lvl="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CCTV: 23 pcs, data recorded within 365 days</a:t>
            </a:r>
          </a:p>
        </p:txBody>
      </p:sp>
      <p:sp>
        <p:nvSpPr>
          <p:cNvPr id="28" name="Oval 27"/>
          <p:cNvSpPr/>
          <p:nvPr/>
        </p:nvSpPr>
        <p:spPr>
          <a:xfrm>
            <a:off x="1475410" y="-154015"/>
            <a:ext cx="568506" cy="568506"/>
          </a:xfrm>
          <a:prstGeom prst="ellipse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28325" y="6579357"/>
            <a:ext cx="585381" cy="585381"/>
          </a:xfrm>
          <a:prstGeom prst="ellipse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B42FDA918A6C42B0BD74A482F9C56D" ma:contentTypeVersion="2" ma:contentTypeDescription="Create a new document." ma:contentTypeScope="" ma:versionID="7e7993f9fec7feae177d31d62516a0c0">
  <xsd:schema xmlns:xsd="http://www.w3.org/2001/XMLSchema" xmlns:xs="http://www.w3.org/2001/XMLSchema" xmlns:p="http://schemas.microsoft.com/office/2006/metadata/properties" xmlns:ns2="9d1eb990-ce79-4100-b5bc-e8e43ef7fc9d" targetNamespace="http://schemas.microsoft.com/office/2006/metadata/properties" ma:root="true" ma:fieldsID="8650448f458288a46cfba97c72162b2f" ns2:_="">
    <xsd:import namespace="9d1eb990-ce79-4100-b5bc-e8e43ef7fc9d"/>
    <xsd:element name="properties">
      <xsd:complexType>
        <xsd:sequence>
          <xsd:element name="documentManagement">
            <xsd:complexType>
              <xsd:all>
                <xsd:element ref="ns2:An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eb990-ce79-4100-b5bc-e8e43ef7fc9d" elementFormDefault="qualified">
    <xsd:import namespace="http://schemas.microsoft.com/office/2006/documentManagement/types"/>
    <xsd:import namespace="http://schemas.microsoft.com/office/infopath/2007/PartnerControls"/>
    <xsd:element name="Anh" ma:index="8" nillable="true" ma:displayName="Ảnh" ma:internalName="Anh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nh xmlns="9d1eb990-ce79-4100-b5bc-e8e43ef7fc9d" xsi:nil="true"/>
  </documentManagement>
</p:properties>
</file>

<file path=customXml/itemProps1.xml><?xml version="1.0" encoding="utf-8"?>
<ds:datastoreItem xmlns:ds="http://schemas.openxmlformats.org/officeDocument/2006/customXml" ds:itemID="{F222215B-5E6E-4956-B2C8-FCB8659822DB}"/>
</file>

<file path=customXml/itemProps2.xml><?xml version="1.0" encoding="utf-8"?>
<ds:datastoreItem xmlns:ds="http://schemas.openxmlformats.org/officeDocument/2006/customXml" ds:itemID="{2D70AE28-EDB6-419D-9F3C-29C0F05699D8}"/>
</file>

<file path=customXml/itemProps3.xml><?xml version="1.0" encoding="utf-8"?>
<ds:datastoreItem xmlns:ds="http://schemas.openxmlformats.org/officeDocument/2006/customXml" ds:itemID="{BFB31A9A-120D-4932-899D-816F622D299B}"/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1235</Words>
  <Application>Microsoft Office PowerPoint</Application>
  <PresentationFormat>On-screen Show (4:3)</PresentationFormat>
  <Paragraphs>266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</vt:lpstr>
      <vt:lpstr>Tahoma</vt:lpstr>
      <vt:lpstr>Times New Roman</vt:lpstr>
      <vt:lpstr>VNI-Franko</vt:lpstr>
      <vt:lpstr>Wingdings</vt:lpstr>
      <vt:lpstr>Office Theme</vt:lpstr>
      <vt:lpstr>PowerPoint Presentation</vt:lpstr>
      <vt:lpstr>PowerPoint Presentation</vt:lpstr>
      <vt:lpstr>PowerPoint Presentation</vt:lpstr>
      <vt:lpstr>CORE BUSINESSES</vt:lpstr>
      <vt:lpstr>WAREHOUSING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 NGUYEN</dc:creator>
  <cp:lastModifiedBy>public</cp:lastModifiedBy>
  <cp:revision>1826</cp:revision>
  <cp:lastPrinted>2016-01-21T02:54:00Z</cp:lastPrinted>
  <dcterms:created xsi:type="dcterms:W3CDTF">2009-02-09T02:14:00Z</dcterms:created>
  <dcterms:modified xsi:type="dcterms:W3CDTF">2023-07-28T02:28:52Z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nh">
    <vt:lpwstr/>
  </property>
  <property fmtid="{D5CDD505-2E9C-101B-9397-08002B2CF9AE}" pid="3" name="ICV">
    <vt:lpwstr>D3D4C2B2231244B7B490352A2C271FD8</vt:lpwstr>
  </property>
  <property fmtid="{D5CDD505-2E9C-101B-9397-08002B2CF9AE}" pid="4" name="KSOProductBuildVer">
    <vt:lpwstr>1033-11.2.0.11191</vt:lpwstr>
  </property>
  <property fmtid="{D5CDD505-2E9C-101B-9397-08002B2CF9AE}" pid="5" name="ContentTypeId">
    <vt:lpwstr>0x01010040B42FDA918A6C42B0BD74A482F9C56D</vt:lpwstr>
  </property>
</Properties>
</file>